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1"/>
  </p:notesMasterIdLst>
  <p:handoutMasterIdLst>
    <p:handoutMasterId r:id="rId32"/>
  </p:handoutMasterIdLst>
  <p:sldIdLst>
    <p:sldId id="547" r:id="rId2"/>
    <p:sldId id="550" r:id="rId3"/>
    <p:sldId id="558" r:id="rId4"/>
    <p:sldId id="731" r:id="rId5"/>
    <p:sldId id="732" r:id="rId6"/>
    <p:sldId id="733" r:id="rId7"/>
    <p:sldId id="750" r:id="rId8"/>
    <p:sldId id="748" r:id="rId9"/>
    <p:sldId id="749" r:id="rId10"/>
    <p:sldId id="751" r:id="rId11"/>
    <p:sldId id="717" r:id="rId12"/>
    <p:sldId id="734" r:id="rId13"/>
    <p:sldId id="736" r:id="rId14"/>
    <p:sldId id="737" r:id="rId15"/>
    <p:sldId id="738" r:id="rId16"/>
    <p:sldId id="740" r:id="rId17"/>
    <p:sldId id="741" r:id="rId18"/>
    <p:sldId id="742" r:id="rId19"/>
    <p:sldId id="752" r:id="rId20"/>
    <p:sldId id="753" r:id="rId21"/>
    <p:sldId id="754" r:id="rId22"/>
    <p:sldId id="718" r:id="rId23"/>
    <p:sldId id="745" r:id="rId24"/>
    <p:sldId id="746" r:id="rId25"/>
    <p:sldId id="747" r:id="rId26"/>
    <p:sldId id="562" r:id="rId27"/>
    <p:sldId id="554" r:id="rId28"/>
    <p:sldId id="552" r:id="rId29"/>
    <p:sldId id="553" r:id="rId30"/>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93" autoAdjust="0"/>
    <p:restoredTop sz="94660"/>
  </p:normalViewPr>
  <p:slideViewPr>
    <p:cSldViewPr>
      <p:cViewPr varScale="1">
        <p:scale>
          <a:sx n="109" d="100"/>
          <a:sy n="109" d="100"/>
        </p:scale>
        <p:origin x="1296" y="126"/>
      </p:cViewPr>
      <p:guideLst>
        <p:guide orient="horz" pos="2160"/>
        <p:guide pos="2880"/>
      </p:guideLst>
    </p:cSldViewPr>
  </p:slideViewPr>
  <p:notesTextViewPr>
    <p:cViewPr>
      <p:scale>
        <a:sx n="100" d="100"/>
        <a:sy n="100" d="100"/>
      </p:scale>
      <p:origin x="0" y="0"/>
    </p:cViewPr>
  </p:notesTextViewPr>
  <p:notesViewPr>
    <p:cSldViewPr>
      <p:cViewPr varScale="1">
        <p:scale>
          <a:sx n="123" d="100"/>
          <a:sy n="123" d="100"/>
        </p:scale>
        <p:origin x="-2160" y="-108"/>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2019-11-19</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11/19/2019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14</a:t>
            </a:fld>
            <a:endParaRPr lang="en-CA"/>
          </a:p>
        </p:txBody>
      </p:sp>
    </p:spTree>
    <p:extLst>
      <p:ext uri="{BB962C8B-B14F-4D97-AF65-F5344CB8AC3E}">
        <p14:creationId xmlns:p14="http://schemas.microsoft.com/office/powerpoint/2010/main" val="183362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15</a:t>
            </a:fld>
            <a:endParaRPr lang="en-CA"/>
          </a:p>
        </p:txBody>
      </p:sp>
    </p:spTree>
    <p:extLst>
      <p:ext uri="{BB962C8B-B14F-4D97-AF65-F5344CB8AC3E}">
        <p14:creationId xmlns:p14="http://schemas.microsoft.com/office/powerpoint/2010/main" val="1833627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16</a:t>
            </a:fld>
            <a:endParaRPr lang="en-CA"/>
          </a:p>
        </p:txBody>
      </p:sp>
    </p:spTree>
    <p:extLst>
      <p:ext uri="{BB962C8B-B14F-4D97-AF65-F5344CB8AC3E}">
        <p14:creationId xmlns:p14="http://schemas.microsoft.com/office/powerpoint/2010/main" val="1833627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17</a:t>
            </a:fld>
            <a:endParaRPr lang="en-CA"/>
          </a:p>
        </p:txBody>
      </p:sp>
    </p:spTree>
    <p:extLst>
      <p:ext uri="{BB962C8B-B14F-4D97-AF65-F5344CB8AC3E}">
        <p14:creationId xmlns:p14="http://schemas.microsoft.com/office/powerpoint/2010/main" val="1833627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18</a:t>
            </a:fld>
            <a:endParaRPr lang="en-CA"/>
          </a:p>
        </p:txBody>
      </p:sp>
    </p:spTree>
    <p:extLst>
      <p:ext uri="{BB962C8B-B14F-4D97-AF65-F5344CB8AC3E}">
        <p14:creationId xmlns:p14="http://schemas.microsoft.com/office/powerpoint/2010/main" val="1833627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Templates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Templates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Redundancy</a:t>
            </a:r>
            <a:endParaRPr lang="en-CA" dirty="0"/>
          </a:p>
        </p:txBody>
      </p:sp>
      <p:sp>
        <p:nvSpPr>
          <p:cNvPr id="3" name="Content Placeholder 2"/>
          <p:cNvSpPr>
            <a:spLocks noGrp="1"/>
          </p:cNvSpPr>
          <p:nvPr>
            <p:ph idx="1"/>
          </p:nvPr>
        </p:nvSpPr>
        <p:spPr/>
        <p:txBody>
          <a:bodyPr/>
          <a:lstStyle/>
          <a:p>
            <a:r>
              <a:rPr lang="en-CA" dirty="0" smtClean="0"/>
              <a:t>The only difference between all of these functions is the type</a:t>
            </a:r>
          </a:p>
          <a:p>
            <a:pPr lvl="1"/>
            <a:r>
              <a:rPr lang="en-US" dirty="0" smtClean="0"/>
              <a:t>All other aspects are identical</a:t>
            </a:r>
          </a:p>
          <a:p>
            <a:pPr lvl="1"/>
            <a:endParaRPr lang="en-US" sz="1400" dirty="0">
              <a:latin typeface="Consolas" panose="020B0609020204030204" pitchFamily="49" charset="0"/>
              <a:cs typeface="Consolas" panose="020B0609020204030204" pitchFamily="49" charset="0"/>
            </a:endParaRPr>
          </a:p>
          <a:p>
            <a:pPr lvl="1"/>
            <a:endParaRPr lang="en-US" sz="1400" dirty="0" smtClean="0">
              <a:latin typeface="Consolas" panose="020B0609020204030204" pitchFamily="49" charset="0"/>
              <a:cs typeface="Consolas" panose="020B0609020204030204" pitchFamily="49" charset="0"/>
            </a:endParaRPr>
          </a:p>
          <a:p>
            <a:pPr lvl="0"/>
            <a:r>
              <a:rPr lang="en-CA" dirty="0" smtClean="0">
                <a:solidFill>
                  <a:prstClr val="black"/>
                </a:solidFill>
              </a:rPr>
              <a:t>Could we not just write these functions once?</a:t>
            </a:r>
          </a:p>
          <a:p>
            <a:pPr lvl="1"/>
            <a:r>
              <a:rPr lang="en-US" dirty="0" smtClean="0">
                <a:solidFill>
                  <a:prstClr val="black"/>
                </a:solidFill>
              </a:rPr>
              <a:t>Templates to the rescue</a:t>
            </a:r>
            <a:endParaRPr lang="en-CA" dirty="0">
              <a:solidFill>
                <a:prstClr val="black"/>
              </a:solidFill>
            </a:endParaRPr>
          </a:p>
        </p:txBody>
      </p:sp>
    </p:spTree>
    <p:extLst>
      <p:ext uri="{BB962C8B-B14F-4D97-AF65-F5344CB8AC3E}">
        <p14:creationId xmlns:p14="http://schemas.microsoft.com/office/powerpoint/2010/main" val="198838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Templates</a:t>
            </a:r>
            <a:endParaRPr lang="en-CA" dirty="0"/>
          </a:p>
        </p:txBody>
      </p:sp>
      <p:sp>
        <p:nvSpPr>
          <p:cNvPr id="3" name="Content Placeholder 2"/>
          <p:cNvSpPr>
            <a:spLocks noGrp="1"/>
          </p:cNvSpPr>
          <p:nvPr>
            <p:ph idx="1"/>
          </p:nvPr>
        </p:nvSpPr>
        <p:spPr/>
        <p:txBody>
          <a:bodyPr/>
          <a:lstStyle/>
          <a:p>
            <a:r>
              <a:rPr lang="en-CA" dirty="0" smtClean="0"/>
              <a:t>Consider the max function:</a:t>
            </a:r>
          </a:p>
          <a:p>
            <a:pPr lvl="1"/>
            <a:r>
              <a:rPr lang="en-US" dirty="0" smtClean="0"/>
              <a:t>The only difference is the type</a:t>
            </a:r>
            <a:endParaRPr lang="en-CA" dirty="0" smtClean="0"/>
          </a:p>
          <a:p>
            <a:pPr marL="857250" lvl="2" indent="0">
              <a:buNone/>
            </a:pPr>
            <a:r>
              <a:rPr lang="en-CA" b="1" i="1" dirty="0" smtClean="0">
                <a:solidFill>
                  <a:srgbClr val="FF0000"/>
                </a:solidFill>
                <a:latin typeface="Consolas" panose="020B0609020204030204" pitchFamily="49" charset="0"/>
                <a:cs typeface="Consolas" panose="020B0609020204030204" pitchFamily="49" charset="0"/>
              </a:rPr>
              <a:t>typename </a:t>
            </a:r>
            <a:r>
              <a:rPr lang="en-CA" dirty="0" smtClean="0">
                <a:latin typeface="Consolas" panose="020B0609020204030204" pitchFamily="49" charset="0"/>
                <a:cs typeface="Consolas" panose="020B0609020204030204" pitchFamily="49" charset="0"/>
              </a:rPr>
              <a:t>max</a:t>
            </a:r>
            <a:r>
              <a:rPr lang="en-CA" dirty="0">
                <a:latin typeface="Consolas" panose="020B0609020204030204" pitchFamily="49" charset="0"/>
                <a:cs typeface="Consolas" panose="020B0609020204030204" pitchFamily="49" charset="0"/>
              </a:rPr>
              <a:t>( </a:t>
            </a:r>
            <a:r>
              <a:rPr lang="en-CA" b="1" i="1" dirty="0">
                <a:solidFill>
                  <a:srgbClr val="FF0000"/>
                </a:solidFill>
                <a:latin typeface="Consolas" panose="020B0609020204030204" pitchFamily="49" charset="0"/>
                <a:cs typeface="Consolas" panose="020B0609020204030204" pitchFamily="49" charset="0"/>
              </a:rPr>
              <a:t>typename </a:t>
            </a:r>
            <a:r>
              <a:rPr lang="en-CA" dirty="0" smtClean="0">
                <a:latin typeface="Consolas" panose="020B0609020204030204" pitchFamily="49" charset="0"/>
                <a:cs typeface="Consolas" panose="020B0609020204030204" pitchFamily="49" charset="0"/>
              </a:rPr>
              <a:t>a</a:t>
            </a:r>
            <a:r>
              <a:rPr lang="en-CA" dirty="0">
                <a:latin typeface="Consolas" panose="020B0609020204030204" pitchFamily="49" charset="0"/>
                <a:cs typeface="Consolas" panose="020B0609020204030204" pitchFamily="49" charset="0"/>
              </a:rPr>
              <a:t>, </a:t>
            </a:r>
            <a:r>
              <a:rPr lang="en-CA" b="1" i="1" dirty="0">
                <a:solidFill>
                  <a:srgbClr val="FF0000"/>
                </a:solidFill>
                <a:latin typeface="Consolas" panose="020B0609020204030204" pitchFamily="49" charset="0"/>
                <a:cs typeface="Consolas" panose="020B0609020204030204" pitchFamily="49" charset="0"/>
              </a:rPr>
              <a:t>typename </a:t>
            </a:r>
            <a:r>
              <a:rPr lang="en-CA" dirty="0" smtClean="0">
                <a:latin typeface="Consolas" panose="020B0609020204030204" pitchFamily="49" charset="0"/>
                <a:cs typeface="Consolas" panose="020B0609020204030204" pitchFamily="49" charset="0"/>
              </a:rPr>
              <a:t>b </a:t>
            </a:r>
            <a:r>
              <a:rPr lang="en-CA" dirty="0">
                <a:latin typeface="Consolas" panose="020B0609020204030204" pitchFamily="49" charset="0"/>
                <a:cs typeface="Consolas" panose="020B0609020204030204" pitchFamily="49" charset="0"/>
              </a:rPr>
              <a:t>);</a:t>
            </a:r>
          </a:p>
          <a:p>
            <a:pPr marL="857250" lvl="2" indent="0">
              <a:buNone/>
            </a:pPr>
            <a:endParaRPr lang="en-CA" dirty="0">
              <a:latin typeface="Consolas" panose="020B0609020204030204" pitchFamily="49" charset="0"/>
              <a:cs typeface="Consolas" panose="020B0609020204030204" pitchFamily="49" charset="0"/>
            </a:endParaRPr>
          </a:p>
          <a:p>
            <a:pPr marL="857250" lvl="2" indent="0">
              <a:buNone/>
            </a:pPr>
            <a:r>
              <a:rPr lang="en-CA" b="1" i="1" dirty="0">
                <a:solidFill>
                  <a:srgbClr val="FF0000"/>
                </a:solidFill>
                <a:latin typeface="Consolas" panose="020B0609020204030204" pitchFamily="49" charset="0"/>
                <a:cs typeface="Consolas" panose="020B0609020204030204" pitchFamily="49" charset="0"/>
              </a:rPr>
              <a:t>typename </a:t>
            </a:r>
            <a:r>
              <a:rPr lang="en-CA" dirty="0" smtClean="0">
                <a:latin typeface="Consolas" panose="020B0609020204030204" pitchFamily="49" charset="0"/>
                <a:cs typeface="Consolas" panose="020B0609020204030204" pitchFamily="49" charset="0"/>
              </a:rPr>
              <a:t>max</a:t>
            </a:r>
            <a:r>
              <a:rPr lang="en-CA" dirty="0">
                <a:latin typeface="Consolas" panose="020B0609020204030204" pitchFamily="49" charset="0"/>
                <a:cs typeface="Consolas" panose="020B0609020204030204" pitchFamily="49" charset="0"/>
              </a:rPr>
              <a:t>( </a:t>
            </a:r>
            <a:r>
              <a:rPr lang="en-CA" b="1" i="1" dirty="0">
                <a:solidFill>
                  <a:srgbClr val="FF0000"/>
                </a:solidFill>
                <a:latin typeface="Consolas" panose="020B0609020204030204" pitchFamily="49" charset="0"/>
                <a:cs typeface="Consolas" panose="020B0609020204030204" pitchFamily="49" charset="0"/>
              </a:rPr>
              <a:t>typename </a:t>
            </a:r>
            <a:r>
              <a:rPr lang="en-CA" dirty="0" smtClean="0">
                <a:latin typeface="Consolas" panose="020B0609020204030204" pitchFamily="49" charset="0"/>
                <a:cs typeface="Consolas" panose="020B0609020204030204" pitchFamily="49" charset="0"/>
              </a:rPr>
              <a:t>a</a:t>
            </a:r>
            <a:r>
              <a:rPr lang="en-CA" dirty="0">
                <a:latin typeface="Consolas" panose="020B0609020204030204" pitchFamily="49" charset="0"/>
                <a:cs typeface="Consolas" panose="020B0609020204030204" pitchFamily="49" charset="0"/>
              </a:rPr>
              <a:t>, </a:t>
            </a:r>
            <a:r>
              <a:rPr lang="en-CA" b="1" i="1" dirty="0">
                <a:solidFill>
                  <a:srgbClr val="FF0000"/>
                </a:solidFill>
                <a:latin typeface="Consolas" panose="020B0609020204030204" pitchFamily="49" charset="0"/>
                <a:cs typeface="Consolas" panose="020B0609020204030204" pitchFamily="49" charset="0"/>
              </a:rPr>
              <a:t>typename </a:t>
            </a:r>
            <a:r>
              <a:rPr lang="en-CA" dirty="0" smtClean="0">
                <a:latin typeface="Consolas" panose="020B0609020204030204" pitchFamily="49" charset="0"/>
                <a:cs typeface="Consolas" panose="020B0609020204030204" pitchFamily="49" charset="0"/>
              </a:rPr>
              <a:t>b </a:t>
            </a:r>
            <a:r>
              <a:rPr lang="en-CA" dirty="0">
                <a:latin typeface="Consolas" panose="020B0609020204030204" pitchFamily="49" charset="0"/>
                <a:cs typeface="Consolas" panose="020B0609020204030204" pitchFamily="49" charset="0"/>
              </a:rPr>
              <a:t>) {</a:t>
            </a:r>
          </a:p>
          <a:p>
            <a:pPr marL="857250" lvl="2" indent="0">
              <a:buNone/>
            </a:pPr>
            <a:r>
              <a:rPr lang="en-CA" dirty="0">
                <a:latin typeface="Consolas" panose="020B0609020204030204" pitchFamily="49" charset="0"/>
                <a:cs typeface="Consolas" panose="020B0609020204030204" pitchFamily="49" charset="0"/>
              </a:rPr>
              <a:t>    if ( a &gt;= b ) {</a:t>
            </a:r>
          </a:p>
          <a:p>
            <a:pPr marL="857250" lvl="2" indent="0">
              <a:buNone/>
            </a:pPr>
            <a:r>
              <a:rPr lang="en-CA" dirty="0">
                <a:latin typeface="Consolas" panose="020B0609020204030204" pitchFamily="49" charset="0"/>
                <a:cs typeface="Consolas" panose="020B0609020204030204" pitchFamily="49" charset="0"/>
              </a:rPr>
              <a:t>        return a;</a:t>
            </a:r>
          </a:p>
          <a:p>
            <a:pPr marL="857250" lvl="2" indent="0">
              <a:buNone/>
            </a:pPr>
            <a:r>
              <a:rPr lang="en-CA" dirty="0">
                <a:latin typeface="Consolas" panose="020B0609020204030204" pitchFamily="49" charset="0"/>
                <a:cs typeface="Consolas" panose="020B0609020204030204" pitchFamily="49" charset="0"/>
              </a:rPr>
              <a:t>    } else {</a:t>
            </a:r>
          </a:p>
          <a:p>
            <a:pPr marL="857250" lvl="2" indent="0">
              <a:buNone/>
            </a:pPr>
            <a:r>
              <a:rPr lang="en-CA" dirty="0">
                <a:latin typeface="Consolas" panose="020B0609020204030204" pitchFamily="49" charset="0"/>
                <a:cs typeface="Consolas" panose="020B0609020204030204" pitchFamily="49" charset="0"/>
              </a:rPr>
              <a:t>        return b;</a:t>
            </a:r>
          </a:p>
          <a:p>
            <a:pPr marL="857250" lvl="2" indent="0">
              <a:buNone/>
            </a:pPr>
            <a:r>
              <a:rPr lang="en-CA" dirty="0">
                <a:latin typeface="Consolas" panose="020B0609020204030204" pitchFamily="49" charset="0"/>
                <a:cs typeface="Consolas" panose="020B0609020204030204" pitchFamily="49" charset="0"/>
              </a:rPr>
              <a:t>    }</a:t>
            </a:r>
          </a:p>
          <a:p>
            <a:pPr marL="857250" lvl="2" indent="0">
              <a:buNone/>
            </a:pP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079172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Templates</a:t>
            </a:r>
            <a:endParaRPr lang="en-CA" dirty="0"/>
          </a:p>
        </p:txBody>
      </p:sp>
      <p:sp>
        <p:nvSpPr>
          <p:cNvPr id="3" name="Content Placeholder 2"/>
          <p:cNvSpPr>
            <a:spLocks noGrp="1"/>
          </p:cNvSpPr>
          <p:nvPr>
            <p:ph idx="1"/>
          </p:nvPr>
        </p:nvSpPr>
        <p:spPr/>
        <p:txBody>
          <a:bodyPr/>
          <a:lstStyle/>
          <a:p>
            <a:r>
              <a:rPr lang="en-CA" dirty="0" smtClean="0"/>
              <a:t>We can make the type a </a:t>
            </a:r>
            <a:r>
              <a:rPr lang="en-CA" i="1" dirty="0" smtClean="0"/>
              <a:t>parameter</a:t>
            </a:r>
            <a:r>
              <a:rPr lang="en-CA" dirty="0" smtClean="0"/>
              <a:t> of a template</a:t>
            </a:r>
            <a:endParaRPr lang="en-CA" dirty="0" smtClean="0"/>
          </a:p>
          <a:p>
            <a:pPr lvl="1"/>
            <a:r>
              <a:rPr lang="en-CA" dirty="0" smtClean="0"/>
              <a:t>A template is </a:t>
            </a:r>
            <a:endParaRPr lang="en-CA" dirty="0" smtClean="0"/>
          </a:p>
          <a:p>
            <a:pPr marL="857250" lvl="2" indent="0">
              <a:buNone/>
            </a:pPr>
            <a:r>
              <a:rPr lang="en-CA" b="1" dirty="0" smtClean="0">
                <a:solidFill>
                  <a:srgbClr val="FF0000"/>
                </a:solidFill>
                <a:latin typeface="Consolas" panose="020B0609020204030204" pitchFamily="49" charset="0"/>
                <a:cs typeface="Consolas" panose="020B0609020204030204" pitchFamily="49" charset="0"/>
              </a:rPr>
              <a:t>template &lt;typename T&gt;</a:t>
            </a:r>
          </a:p>
          <a:p>
            <a:pPr marL="857250" lvl="2" indent="0">
              <a:buNone/>
            </a:pPr>
            <a:r>
              <a:rPr lang="en-CA" b="1" dirty="0" smtClean="0">
                <a:solidFill>
                  <a:srgbClr val="FF0000"/>
                </a:solidFill>
                <a:latin typeface="Consolas" panose="020B0609020204030204" pitchFamily="49" charset="0"/>
                <a:cs typeface="Consolas" panose="020B0609020204030204" pitchFamily="49" charset="0"/>
              </a:rPr>
              <a:t>T </a:t>
            </a:r>
            <a:r>
              <a:rPr lang="en-CA" dirty="0" smtClean="0">
                <a:latin typeface="Consolas" panose="020B0609020204030204" pitchFamily="49" charset="0"/>
                <a:cs typeface="Consolas" panose="020B0609020204030204" pitchFamily="49" charset="0"/>
              </a:rPr>
              <a:t>max</a:t>
            </a:r>
            <a:r>
              <a:rPr lang="en-CA" dirty="0">
                <a:latin typeface="Consolas" panose="020B0609020204030204" pitchFamily="49" charset="0"/>
                <a:cs typeface="Consolas" panose="020B0609020204030204" pitchFamily="49" charset="0"/>
              </a:rPr>
              <a:t>( </a:t>
            </a:r>
            <a:r>
              <a:rPr lang="en-CA" b="1" dirty="0">
                <a:solidFill>
                  <a:srgbClr val="FF0000"/>
                </a:solidFill>
                <a:latin typeface="Consolas" panose="020B0609020204030204" pitchFamily="49" charset="0"/>
                <a:cs typeface="Consolas" panose="020B0609020204030204" pitchFamily="49" charset="0"/>
              </a:rPr>
              <a:t>T </a:t>
            </a:r>
            <a:r>
              <a:rPr lang="en-CA" dirty="0" smtClean="0">
                <a:latin typeface="Consolas" panose="020B0609020204030204" pitchFamily="49" charset="0"/>
                <a:cs typeface="Consolas" panose="020B0609020204030204" pitchFamily="49" charset="0"/>
              </a:rPr>
              <a:t>a</a:t>
            </a:r>
            <a:r>
              <a:rPr lang="en-CA" dirty="0">
                <a:latin typeface="Consolas" panose="020B0609020204030204" pitchFamily="49" charset="0"/>
                <a:cs typeface="Consolas" panose="020B0609020204030204" pitchFamily="49" charset="0"/>
              </a:rPr>
              <a:t>, </a:t>
            </a:r>
            <a:r>
              <a:rPr lang="en-CA" b="1" dirty="0">
                <a:solidFill>
                  <a:srgbClr val="FF0000"/>
                </a:solidFill>
                <a:latin typeface="Consolas" panose="020B0609020204030204" pitchFamily="49" charset="0"/>
                <a:cs typeface="Consolas" panose="020B0609020204030204" pitchFamily="49" charset="0"/>
              </a:rPr>
              <a:t>T </a:t>
            </a:r>
            <a:r>
              <a:rPr lang="en-CA" dirty="0" smtClean="0">
                <a:latin typeface="Consolas" panose="020B0609020204030204" pitchFamily="49" charset="0"/>
                <a:cs typeface="Consolas" panose="020B0609020204030204" pitchFamily="49" charset="0"/>
              </a:rPr>
              <a:t>b </a:t>
            </a:r>
            <a:r>
              <a:rPr lang="en-CA" dirty="0">
                <a:latin typeface="Consolas" panose="020B0609020204030204" pitchFamily="49" charset="0"/>
                <a:cs typeface="Consolas" panose="020B0609020204030204" pitchFamily="49" charset="0"/>
              </a:rPr>
              <a:t>);</a:t>
            </a:r>
          </a:p>
          <a:p>
            <a:pPr marL="857250" lvl="2" indent="0">
              <a:buNone/>
            </a:pPr>
            <a:endParaRPr lang="en-CA" dirty="0">
              <a:latin typeface="Consolas" panose="020B0609020204030204" pitchFamily="49" charset="0"/>
              <a:cs typeface="Consolas" panose="020B0609020204030204" pitchFamily="49" charset="0"/>
            </a:endParaRPr>
          </a:p>
          <a:p>
            <a:pPr marL="857250" lvl="2" indent="0">
              <a:buNone/>
            </a:pPr>
            <a:r>
              <a:rPr lang="en-CA" b="1" dirty="0">
                <a:solidFill>
                  <a:srgbClr val="FF0000"/>
                </a:solidFill>
                <a:latin typeface="Consolas" panose="020B0609020204030204" pitchFamily="49" charset="0"/>
                <a:cs typeface="Consolas" panose="020B0609020204030204" pitchFamily="49" charset="0"/>
              </a:rPr>
              <a:t>template &lt;typename T&gt;</a:t>
            </a:r>
          </a:p>
          <a:p>
            <a:pPr marL="857250" lvl="2" indent="0">
              <a:buNone/>
            </a:pPr>
            <a:r>
              <a:rPr lang="en-CA" b="1" dirty="0" smtClean="0">
                <a:solidFill>
                  <a:srgbClr val="FF0000"/>
                </a:solidFill>
                <a:latin typeface="Consolas" panose="020B0609020204030204" pitchFamily="49" charset="0"/>
                <a:cs typeface="Consolas" panose="020B0609020204030204" pitchFamily="49" charset="0"/>
              </a:rPr>
              <a:t>T </a:t>
            </a:r>
            <a:r>
              <a:rPr lang="en-CA" dirty="0" smtClean="0">
                <a:latin typeface="Consolas" panose="020B0609020204030204" pitchFamily="49" charset="0"/>
                <a:cs typeface="Consolas" panose="020B0609020204030204" pitchFamily="49" charset="0"/>
              </a:rPr>
              <a:t>max</a:t>
            </a:r>
            <a:r>
              <a:rPr lang="en-CA" dirty="0">
                <a:latin typeface="Consolas" panose="020B0609020204030204" pitchFamily="49" charset="0"/>
                <a:cs typeface="Consolas" panose="020B0609020204030204" pitchFamily="49" charset="0"/>
              </a:rPr>
              <a:t>( </a:t>
            </a:r>
            <a:r>
              <a:rPr lang="en-CA" b="1" dirty="0">
                <a:solidFill>
                  <a:srgbClr val="FF0000"/>
                </a:solidFill>
                <a:latin typeface="Consolas" panose="020B0609020204030204" pitchFamily="49" charset="0"/>
                <a:cs typeface="Consolas" panose="020B0609020204030204" pitchFamily="49" charset="0"/>
              </a:rPr>
              <a:t>T </a:t>
            </a:r>
            <a:r>
              <a:rPr lang="en-CA" dirty="0" smtClean="0">
                <a:latin typeface="Consolas" panose="020B0609020204030204" pitchFamily="49" charset="0"/>
                <a:cs typeface="Consolas" panose="020B0609020204030204" pitchFamily="49" charset="0"/>
              </a:rPr>
              <a:t>a</a:t>
            </a:r>
            <a:r>
              <a:rPr lang="en-CA" dirty="0">
                <a:latin typeface="Consolas" panose="020B0609020204030204" pitchFamily="49" charset="0"/>
                <a:cs typeface="Consolas" panose="020B0609020204030204" pitchFamily="49" charset="0"/>
              </a:rPr>
              <a:t>, </a:t>
            </a:r>
            <a:r>
              <a:rPr lang="en-CA" b="1" dirty="0">
                <a:solidFill>
                  <a:srgbClr val="FF0000"/>
                </a:solidFill>
                <a:latin typeface="Consolas" panose="020B0609020204030204" pitchFamily="49" charset="0"/>
                <a:cs typeface="Consolas" panose="020B0609020204030204" pitchFamily="49" charset="0"/>
              </a:rPr>
              <a:t>T </a:t>
            </a:r>
            <a:r>
              <a:rPr lang="en-CA" dirty="0" smtClean="0">
                <a:latin typeface="Consolas" panose="020B0609020204030204" pitchFamily="49" charset="0"/>
                <a:cs typeface="Consolas" panose="020B0609020204030204" pitchFamily="49" charset="0"/>
              </a:rPr>
              <a:t>b </a:t>
            </a:r>
            <a:r>
              <a:rPr lang="en-CA" dirty="0">
                <a:latin typeface="Consolas" panose="020B0609020204030204" pitchFamily="49" charset="0"/>
                <a:cs typeface="Consolas" panose="020B0609020204030204" pitchFamily="49" charset="0"/>
              </a:rPr>
              <a:t>) {</a:t>
            </a:r>
          </a:p>
          <a:p>
            <a:pPr marL="857250" lvl="2" indent="0">
              <a:buNone/>
            </a:pPr>
            <a:r>
              <a:rPr lang="en-CA" dirty="0">
                <a:latin typeface="Consolas" panose="020B0609020204030204" pitchFamily="49" charset="0"/>
                <a:cs typeface="Consolas" panose="020B0609020204030204" pitchFamily="49" charset="0"/>
              </a:rPr>
              <a:t>    if ( a &gt;= b ) {</a:t>
            </a:r>
          </a:p>
          <a:p>
            <a:pPr marL="857250" lvl="2" indent="0">
              <a:buNone/>
            </a:pPr>
            <a:r>
              <a:rPr lang="en-CA" dirty="0">
                <a:latin typeface="Consolas" panose="020B0609020204030204" pitchFamily="49" charset="0"/>
                <a:cs typeface="Consolas" panose="020B0609020204030204" pitchFamily="49" charset="0"/>
              </a:rPr>
              <a:t>        return a;</a:t>
            </a:r>
          </a:p>
          <a:p>
            <a:pPr marL="857250" lvl="2" indent="0">
              <a:buNone/>
            </a:pPr>
            <a:r>
              <a:rPr lang="en-CA" dirty="0">
                <a:latin typeface="Consolas" panose="020B0609020204030204" pitchFamily="49" charset="0"/>
                <a:cs typeface="Consolas" panose="020B0609020204030204" pitchFamily="49" charset="0"/>
              </a:rPr>
              <a:t>    } else {</a:t>
            </a:r>
          </a:p>
          <a:p>
            <a:pPr marL="857250" lvl="2" indent="0">
              <a:buNone/>
            </a:pPr>
            <a:r>
              <a:rPr lang="en-CA" dirty="0">
                <a:latin typeface="Consolas" panose="020B0609020204030204" pitchFamily="49" charset="0"/>
                <a:cs typeface="Consolas" panose="020B0609020204030204" pitchFamily="49" charset="0"/>
              </a:rPr>
              <a:t>        return b;</a:t>
            </a:r>
          </a:p>
          <a:p>
            <a:pPr marL="857250" lvl="2" indent="0">
              <a:buNone/>
            </a:pPr>
            <a:r>
              <a:rPr lang="en-CA" dirty="0">
                <a:latin typeface="Consolas" panose="020B0609020204030204" pitchFamily="49" charset="0"/>
                <a:cs typeface="Consolas" panose="020B0609020204030204" pitchFamily="49" charset="0"/>
              </a:rPr>
              <a:t>    }</a:t>
            </a:r>
          </a:p>
          <a:p>
            <a:pPr marL="857250" lvl="2" indent="0">
              <a:buNone/>
            </a:pPr>
            <a:r>
              <a:rPr lang="en-CA" dirty="0">
                <a:latin typeface="Consolas" panose="020B0609020204030204" pitchFamily="49" charset="0"/>
                <a:cs typeface="Consolas" panose="020B0609020204030204" pitchFamily="49" charset="0"/>
              </a:rPr>
              <a:t>}</a:t>
            </a:r>
          </a:p>
          <a:p>
            <a:pPr lvl="1"/>
            <a:endParaRPr lang="en-CA" dirty="0" smtClean="0"/>
          </a:p>
        </p:txBody>
      </p:sp>
      <p:sp>
        <p:nvSpPr>
          <p:cNvPr id="4" name="Rectangle 3"/>
          <p:cNvSpPr/>
          <p:nvPr/>
        </p:nvSpPr>
        <p:spPr>
          <a:xfrm>
            <a:off x="2051720" y="5661248"/>
            <a:ext cx="7056784" cy="1107996"/>
          </a:xfrm>
          <a:prstGeom prst="rect">
            <a:avLst/>
          </a:prstGeom>
        </p:spPr>
        <p:txBody>
          <a:bodyPr wrap="square">
            <a:spAutoFit/>
          </a:bodyPr>
          <a:lstStyle/>
          <a:p>
            <a:r>
              <a:rPr lang="en-CA" sz="1600" dirty="0" smtClean="0">
                <a:latin typeface="Georgia" panose="02040502050405020303" pitchFamily="18" charset="0"/>
              </a:rPr>
              <a:t>Definition (Google):</a:t>
            </a:r>
          </a:p>
          <a:p>
            <a:pPr lvl="1"/>
            <a:r>
              <a:rPr lang="en-CA" sz="1600" dirty="0" smtClean="0">
                <a:latin typeface="Georgia" panose="02040502050405020303" pitchFamily="18" charset="0"/>
              </a:rPr>
              <a:t>A </a:t>
            </a:r>
            <a:r>
              <a:rPr lang="en-CA" sz="1600" dirty="0">
                <a:latin typeface="Georgia" panose="02040502050405020303" pitchFamily="18" charset="0"/>
              </a:rPr>
              <a:t>shaped piece of metal, wood, card, plastic, or other material used as a pattern for processes such as painting, cutting out, shaping, or drilling.</a:t>
            </a:r>
          </a:p>
          <a:p>
            <a:r>
              <a:rPr lang="en-CA" sz="1600" dirty="0" smtClean="0">
                <a:latin typeface="Georgia" panose="02040502050405020303" pitchFamily="18" charset="0"/>
              </a:rPr>
              <a:t>	– something </a:t>
            </a:r>
            <a:r>
              <a:rPr lang="en-CA" sz="1600" dirty="0">
                <a:latin typeface="Georgia" panose="02040502050405020303" pitchFamily="18" charset="0"/>
              </a:rPr>
              <a:t>that serves as a model for others to copy.</a:t>
            </a:r>
            <a:endParaRPr lang="en-CA" sz="1600" dirty="0">
              <a:effectLst/>
              <a:latin typeface="Georgia" panose="02040502050405020303" pitchFamily="18" charset="0"/>
            </a:endParaRPr>
          </a:p>
        </p:txBody>
      </p:sp>
    </p:spTree>
    <p:extLst>
      <p:ext uri="{BB962C8B-B14F-4D97-AF65-F5344CB8AC3E}">
        <p14:creationId xmlns:p14="http://schemas.microsoft.com/office/powerpoint/2010/main" val="1691337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a:t>
            </a:r>
            <a:r>
              <a:rPr lang="en-CA" dirty="0" err="1" smtClean="0"/>
              <a:t>templated</a:t>
            </a:r>
            <a:r>
              <a:rPr lang="en-CA" dirty="0" smtClean="0"/>
              <a:t> functions</a:t>
            </a:r>
            <a:endParaRPr lang="en-CA" dirty="0"/>
          </a:p>
        </p:txBody>
      </p:sp>
      <p:sp>
        <p:nvSpPr>
          <p:cNvPr id="3" name="Content Placeholder 2"/>
          <p:cNvSpPr>
            <a:spLocks noGrp="1"/>
          </p:cNvSpPr>
          <p:nvPr>
            <p:ph idx="1"/>
          </p:nvPr>
        </p:nvSpPr>
        <p:spPr/>
        <p:txBody>
          <a:bodyPr/>
          <a:lstStyle/>
          <a:p>
            <a:r>
              <a:rPr lang="en-CA" dirty="0" smtClean="0"/>
              <a:t>The compiler will now </a:t>
            </a:r>
            <a:r>
              <a:rPr lang="en-CA" dirty="0" smtClean="0"/>
              <a:t>look at the type of the arguments:</a:t>
            </a:r>
            <a:endParaRPr lang="en-CA" dirty="0" smtClean="0"/>
          </a:p>
          <a:p>
            <a:pPr marL="857250" lvl="2" indent="0">
              <a:buNone/>
            </a:pPr>
            <a:r>
              <a:rPr lang="en-CA" sz="1500" dirty="0" smtClean="0">
                <a:latin typeface="Consolas" panose="020B0609020204030204" pitchFamily="49" charset="0"/>
                <a:cs typeface="Consolas" panose="020B0609020204030204" pitchFamily="49" charset="0"/>
              </a:rPr>
              <a:t>#include &lt;iostream&gt;</a:t>
            </a:r>
          </a:p>
          <a:p>
            <a:pPr marL="857250" lvl="2" indent="0">
              <a:buNone/>
            </a:pPr>
            <a:endParaRPr lang="en-CA" sz="1500" dirty="0">
              <a:latin typeface="Consolas" panose="020B0609020204030204" pitchFamily="49" charset="0"/>
              <a:cs typeface="Consolas" panose="020B0609020204030204" pitchFamily="49" charset="0"/>
            </a:endParaRPr>
          </a:p>
          <a:p>
            <a:pPr marL="857250" lvl="2" indent="0">
              <a:buNone/>
            </a:pPr>
            <a:r>
              <a:rPr lang="en-US" sz="1500" dirty="0" smtClean="0">
                <a:latin typeface="Consolas" panose="020B0609020204030204" pitchFamily="49" charset="0"/>
                <a:cs typeface="Consolas" panose="020B0609020204030204" pitchFamily="49" charset="0"/>
              </a:rPr>
              <a:t>// Function declarations</a:t>
            </a:r>
            <a:endParaRPr lang="en-CA" sz="1500" dirty="0" smtClean="0">
              <a:latin typeface="Consolas" panose="020B0609020204030204" pitchFamily="49" charset="0"/>
              <a:cs typeface="Consolas" panose="020B0609020204030204" pitchFamily="49" charset="0"/>
            </a:endParaRPr>
          </a:p>
          <a:p>
            <a:pPr marL="857250" lvl="2" indent="0">
              <a:buNone/>
            </a:pPr>
            <a:r>
              <a:rPr lang="en-CA" sz="1500" dirty="0" smtClean="0">
                <a:solidFill>
                  <a:srgbClr val="FF0000"/>
                </a:solidFill>
                <a:latin typeface="Consolas" panose="020B0609020204030204" pitchFamily="49" charset="0"/>
                <a:cs typeface="Consolas" panose="020B0609020204030204" pitchFamily="49" charset="0"/>
              </a:rPr>
              <a:t>template </a:t>
            </a:r>
            <a:r>
              <a:rPr lang="en-CA" sz="1500" dirty="0" smtClean="0">
                <a:solidFill>
                  <a:srgbClr val="FF0000"/>
                </a:solidFill>
                <a:latin typeface="Consolas" panose="020B0609020204030204" pitchFamily="49" charset="0"/>
                <a:cs typeface="Consolas" panose="020B0609020204030204" pitchFamily="49" charset="0"/>
              </a:rPr>
              <a:t>&lt;typename T&gt;</a:t>
            </a:r>
          </a:p>
          <a:p>
            <a:pPr marL="857250" lvl="2" indent="0">
              <a:buNone/>
            </a:pPr>
            <a:r>
              <a:rPr lang="en-CA" sz="1500" dirty="0" smtClean="0">
                <a:solidFill>
                  <a:srgbClr val="FF0000"/>
                </a:solidFill>
                <a:latin typeface="Consolas" panose="020B0609020204030204" pitchFamily="49" charset="0"/>
                <a:cs typeface="Consolas" panose="020B0609020204030204" pitchFamily="49" charset="0"/>
              </a:rPr>
              <a:t>T max( T a, T b );</a:t>
            </a:r>
          </a:p>
          <a:p>
            <a:pPr marL="857250" lvl="2" indent="0">
              <a:buNone/>
            </a:pPr>
            <a:r>
              <a:rPr lang="en-CA" sz="1500" dirty="0" smtClean="0">
                <a:latin typeface="Consolas" panose="020B0609020204030204" pitchFamily="49" charset="0"/>
                <a:cs typeface="Consolas" panose="020B0609020204030204" pitchFamily="49" charset="0"/>
              </a:rPr>
              <a:t>int main();</a:t>
            </a:r>
            <a:endParaRPr lang="en-CA" sz="1500" dirty="0">
              <a:latin typeface="Consolas" panose="020B0609020204030204" pitchFamily="49" charset="0"/>
              <a:cs typeface="Consolas" panose="020B0609020204030204" pitchFamily="49" charset="0"/>
            </a:endParaRPr>
          </a:p>
          <a:p>
            <a:pPr marL="857250" lvl="2" indent="0">
              <a:buNone/>
            </a:pPr>
            <a:endParaRPr lang="en-US" sz="1500" dirty="0" smtClean="0">
              <a:latin typeface="Consolas" panose="020B0609020204030204" pitchFamily="49" charset="0"/>
              <a:cs typeface="Consolas" panose="020B0609020204030204" pitchFamily="49" charset="0"/>
            </a:endParaRPr>
          </a:p>
          <a:p>
            <a:pPr marL="857250" lvl="2" indent="0">
              <a:buNone/>
            </a:pPr>
            <a:r>
              <a:rPr lang="en-US" sz="1500" dirty="0" smtClean="0">
                <a:latin typeface="Consolas" panose="020B0609020204030204" pitchFamily="49" charset="0"/>
                <a:cs typeface="Consolas" panose="020B0609020204030204" pitchFamily="49" charset="0"/>
              </a:rPr>
              <a:t>// Function definitions</a:t>
            </a:r>
            <a:endParaRPr lang="en-CA" sz="1500" dirty="0">
              <a:latin typeface="Consolas" panose="020B0609020204030204" pitchFamily="49" charset="0"/>
              <a:cs typeface="Consolas" panose="020B0609020204030204" pitchFamily="49" charset="0"/>
            </a:endParaRPr>
          </a:p>
          <a:p>
            <a:pPr marL="857250" lvl="2" indent="0">
              <a:buNone/>
            </a:pPr>
            <a:r>
              <a:rPr lang="en-CA" sz="1500" dirty="0" smtClean="0">
                <a:latin typeface="Consolas" panose="020B0609020204030204" pitchFamily="49" charset="0"/>
                <a:cs typeface="Consolas" panose="020B0609020204030204" pitchFamily="49" charset="0"/>
              </a:rPr>
              <a:t>int main() {</a:t>
            </a:r>
          </a:p>
          <a:p>
            <a:pPr marL="85725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long a{5928395425359233}, b{5928395425359234};</a:t>
            </a:r>
          </a:p>
          <a:p>
            <a:pPr marL="85725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double x{3.14}, y{2.73};</a:t>
            </a:r>
          </a:p>
          <a:p>
            <a:pPr marL="857250" lvl="2" indent="0">
              <a:buNone/>
            </a:pPr>
            <a:endParaRPr lang="en-CA" sz="1500" dirty="0">
              <a:latin typeface="Consolas" panose="020B0609020204030204" pitchFamily="49" charset="0"/>
              <a:cs typeface="Consolas" panose="020B0609020204030204" pitchFamily="49" charset="0"/>
            </a:endParaRPr>
          </a:p>
          <a:p>
            <a:pPr marL="857250" lvl="2" indent="0">
              <a:buNone/>
            </a:pPr>
            <a:r>
              <a:rPr lang="en-CA" sz="1500" dirty="0" smtClean="0">
                <a:latin typeface="Consolas" panose="020B0609020204030204" pitchFamily="49" charset="0"/>
                <a:cs typeface="Consolas" panose="020B0609020204030204" pitchFamily="49" charset="0"/>
              </a:rPr>
              <a:t>    std::cout &lt;&lt; max( a, b ) &lt;&lt; std::endl;</a:t>
            </a:r>
            <a:endParaRPr lang="en-CA" sz="1500" dirty="0">
              <a:latin typeface="Consolas" panose="020B0609020204030204" pitchFamily="49" charset="0"/>
              <a:cs typeface="Consolas" panose="020B0609020204030204" pitchFamily="49" charset="0"/>
            </a:endParaRPr>
          </a:p>
          <a:p>
            <a:pPr marL="857250" lvl="2" indent="0">
              <a:buNone/>
            </a:pPr>
            <a:r>
              <a:rPr lang="en-CA" sz="1500" dirty="0">
                <a:latin typeface="Consolas" panose="020B0609020204030204" pitchFamily="49" charset="0"/>
                <a:cs typeface="Consolas" panose="020B0609020204030204" pitchFamily="49" charset="0"/>
              </a:rPr>
              <a:t>    std::cout &lt;&lt; max( </a:t>
            </a:r>
            <a:r>
              <a:rPr lang="en-CA" sz="1500" dirty="0" smtClean="0">
                <a:latin typeface="Consolas" panose="020B0609020204030204" pitchFamily="49" charset="0"/>
                <a:cs typeface="Consolas" panose="020B0609020204030204" pitchFamily="49" charset="0"/>
              </a:rPr>
              <a:t>x, y </a:t>
            </a:r>
            <a:r>
              <a:rPr lang="en-CA" sz="1500" dirty="0">
                <a:latin typeface="Consolas" panose="020B0609020204030204" pitchFamily="49" charset="0"/>
                <a:cs typeface="Consolas" panose="020B0609020204030204" pitchFamily="49" charset="0"/>
              </a:rPr>
              <a:t>) &lt;&lt; std::endl;</a:t>
            </a:r>
          </a:p>
          <a:p>
            <a:pPr marL="857250" lvl="2" indent="0">
              <a:buNone/>
            </a:pPr>
            <a:endParaRPr lang="en-CA" sz="1500" dirty="0" smtClean="0">
              <a:latin typeface="Consolas" panose="020B0609020204030204" pitchFamily="49" charset="0"/>
              <a:cs typeface="Consolas" panose="020B0609020204030204" pitchFamily="49" charset="0"/>
            </a:endParaRPr>
          </a:p>
          <a:p>
            <a:pPr marL="857250" lvl="2" indent="0">
              <a:buNone/>
            </a:pPr>
            <a:r>
              <a:rPr lang="en-CA" sz="1500" dirty="0" smtClean="0">
                <a:latin typeface="Consolas" panose="020B0609020204030204" pitchFamily="49" charset="0"/>
                <a:cs typeface="Consolas" panose="020B0609020204030204" pitchFamily="49" charset="0"/>
              </a:rPr>
              <a:t>    return 0;</a:t>
            </a:r>
            <a:endParaRPr lang="en-CA" sz="1500" dirty="0">
              <a:latin typeface="Consolas" panose="020B0609020204030204" pitchFamily="49" charset="0"/>
              <a:cs typeface="Consolas" panose="020B0609020204030204" pitchFamily="49" charset="0"/>
            </a:endParaRPr>
          </a:p>
          <a:p>
            <a:pPr marL="857250" lvl="2" indent="0">
              <a:buNone/>
            </a:pPr>
            <a:r>
              <a:rPr lang="en-CA" sz="1500" dirty="0" smtClean="0">
                <a:latin typeface="Consolas" panose="020B0609020204030204" pitchFamily="49" charset="0"/>
                <a:cs typeface="Consolas" panose="020B0609020204030204" pitchFamily="49" charset="0"/>
              </a:rPr>
              <a:t>}</a:t>
            </a:r>
            <a:endParaRPr lang="en-CA" sz="15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89163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Specifying the type</a:t>
            </a:r>
            <a:endParaRPr lang="en-CA" dirty="0"/>
          </a:p>
        </p:txBody>
      </p:sp>
      <p:sp>
        <p:nvSpPr>
          <p:cNvPr id="3" name="Content Placeholder 2"/>
          <p:cNvSpPr>
            <a:spLocks noGrp="1"/>
          </p:cNvSpPr>
          <p:nvPr>
            <p:ph idx="1"/>
          </p:nvPr>
        </p:nvSpPr>
        <p:spPr/>
        <p:txBody>
          <a:bodyPr/>
          <a:lstStyle/>
          <a:p>
            <a:r>
              <a:rPr lang="en-CA" dirty="0" smtClean="0"/>
              <a:t>The compiler, however, will not attempt to cast:</a:t>
            </a:r>
          </a:p>
          <a:p>
            <a:pPr marL="857250" lvl="2" indent="0">
              <a:buNone/>
            </a:pPr>
            <a:r>
              <a:rPr lang="en-CA" sz="1700" dirty="0" smtClean="0">
                <a:latin typeface="Consolas" panose="020B0609020204030204" pitchFamily="49" charset="0"/>
                <a:cs typeface="Consolas" panose="020B0609020204030204" pitchFamily="49" charset="0"/>
              </a:rPr>
              <a:t>int main() {</a:t>
            </a:r>
          </a:p>
          <a:p>
            <a:pPr marL="85725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long a{5928395425359233};</a:t>
            </a:r>
          </a:p>
          <a:p>
            <a:pPr marL="85725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double x{3.14};</a:t>
            </a:r>
          </a:p>
          <a:p>
            <a:pPr marL="857250" lvl="2" indent="0">
              <a:buNone/>
            </a:pPr>
            <a:endParaRPr lang="en-CA" sz="1700" dirty="0">
              <a:latin typeface="Consolas" panose="020B0609020204030204" pitchFamily="49" charset="0"/>
              <a:cs typeface="Consolas" panose="020B0609020204030204" pitchFamily="49" charset="0"/>
            </a:endParaRPr>
          </a:p>
          <a:p>
            <a:pPr marL="857250" lvl="2" indent="0">
              <a:buNone/>
            </a:pPr>
            <a:r>
              <a:rPr lang="en-CA" sz="1700" dirty="0" smtClean="0">
                <a:latin typeface="Consolas" panose="020B0609020204030204" pitchFamily="49" charset="0"/>
                <a:cs typeface="Consolas" panose="020B0609020204030204" pitchFamily="49" charset="0"/>
              </a:rPr>
              <a:t>    std::cout &lt;&lt; max( a, x ) &lt;&lt; std::endl;</a:t>
            </a:r>
            <a:endParaRPr lang="en-CA" sz="1700" dirty="0">
              <a:latin typeface="Consolas" panose="020B0609020204030204" pitchFamily="49" charset="0"/>
              <a:cs typeface="Consolas" panose="020B0609020204030204" pitchFamily="49" charset="0"/>
            </a:endParaRPr>
          </a:p>
          <a:p>
            <a:pPr marL="857250" lvl="2" indent="0">
              <a:buNone/>
            </a:pPr>
            <a:endParaRPr lang="en-CA" sz="1700" dirty="0" smtClean="0">
              <a:latin typeface="Consolas" panose="020B0609020204030204" pitchFamily="49" charset="0"/>
              <a:cs typeface="Consolas" panose="020B0609020204030204" pitchFamily="49" charset="0"/>
            </a:endParaRPr>
          </a:p>
          <a:p>
            <a:pPr marL="857250" lvl="2" indent="0">
              <a:buNone/>
            </a:pPr>
            <a:r>
              <a:rPr lang="en-CA" sz="1700" dirty="0" smtClean="0">
                <a:latin typeface="Consolas" panose="020B0609020204030204" pitchFamily="49" charset="0"/>
                <a:cs typeface="Consolas" panose="020B0609020204030204" pitchFamily="49" charset="0"/>
              </a:rPr>
              <a:t>    return 0;</a:t>
            </a:r>
            <a:endParaRPr lang="en-CA" sz="1700" dirty="0">
              <a:latin typeface="Consolas" panose="020B0609020204030204" pitchFamily="49" charset="0"/>
              <a:cs typeface="Consolas" panose="020B0609020204030204" pitchFamily="49" charset="0"/>
            </a:endParaRPr>
          </a:p>
          <a:p>
            <a:pPr marL="857250" lvl="2" indent="0">
              <a:buNone/>
            </a:pPr>
            <a:r>
              <a:rPr lang="en-CA" sz="1700" dirty="0" smtClean="0">
                <a:latin typeface="Consolas" panose="020B0609020204030204" pitchFamily="49" charset="0"/>
                <a:cs typeface="Consolas" panose="020B0609020204030204" pitchFamily="49" charset="0"/>
              </a:rPr>
              <a:t>}</a:t>
            </a:r>
            <a:endParaRPr lang="en-CA" sz="1700" dirty="0">
              <a:latin typeface="Consolas" panose="020B0609020204030204" pitchFamily="49" charset="0"/>
              <a:cs typeface="Consolas" panose="020B0609020204030204" pitchFamily="49" charset="0"/>
            </a:endParaRPr>
          </a:p>
        </p:txBody>
      </p:sp>
      <p:sp>
        <p:nvSpPr>
          <p:cNvPr id="4" name="Rectangle 3"/>
          <p:cNvSpPr/>
          <p:nvPr/>
        </p:nvSpPr>
        <p:spPr>
          <a:xfrm>
            <a:off x="179512" y="4509120"/>
            <a:ext cx="8977542" cy="1815882"/>
          </a:xfrm>
          <a:prstGeom prst="rect">
            <a:avLst/>
          </a:prstGeom>
        </p:spPr>
        <p:txBody>
          <a:bodyPr wrap="square">
            <a:spAutoFit/>
          </a:bodyPr>
          <a:lstStyle/>
          <a:p>
            <a:r>
              <a:rPr lang="en-CA" sz="1400" dirty="0" smtClean="0">
                <a:latin typeface="Consolas" panose="020B0609020204030204" pitchFamily="49" charset="0"/>
                <a:cs typeface="Consolas" panose="020B0609020204030204" pitchFamily="49" charset="0"/>
              </a:rPr>
              <a:t>example.cpp</a:t>
            </a:r>
            <a:r>
              <a:rPr lang="en-CA" sz="1400" dirty="0">
                <a:latin typeface="Consolas" panose="020B0609020204030204" pitchFamily="49" charset="0"/>
                <a:cs typeface="Consolas" panose="020B0609020204030204" pitchFamily="49" charset="0"/>
              </a:rPr>
              <a:t>: In function </a:t>
            </a:r>
            <a:r>
              <a:rPr lang="en-CA" sz="1400" dirty="0" smtClean="0">
                <a:latin typeface="Consolas" panose="020B0609020204030204" pitchFamily="49" charset="0"/>
                <a:cs typeface="Consolas" panose="020B0609020204030204" pitchFamily="49" charset="0"/>
              </a:rPr>
              <a:t>'int </a:t>
            </a:r>
            <a:r>
              <a:rPr lang="en-CA" sz="1400" dirty="0">
                <a:latin typeface="Consolas" panose="020B0609020204030204" pitchFamily="49" charset="0"/>
                <a:cs typeface="Consolas" panose="020B0609020204030204" pitchFamily="49" charset="0"/>
              </a:rPr>
              <a:t>main</a:t>
            </a:r>
            <a:r>
              <a:rPr lang="en-CA" sz="1400" dirty="0" smtClean="0">
                <a:latin typeface="Consolas" panose="020B0609020204030204" pitchFamily="49" charset="0"/>
                <a:cs typeface="Consolas" panose="020B0609020204030204" pitchFamily="49" charset="0"/>
              </a:rPr>
              <a:t>()</a:t>
            </a:r>
            <a:r>
              <a:rPr lang="en-CA" sz="1400" dirty="0">
                <a:latin typeface="Consolas" panose="020B0609020204030204" pitchFamily="49" charset="0"/>
                <a:cs typeface="Consolas" panose="020B0609020204030204" pitchFamily="49" charset="0"/>
              </a:rPr>
              <a:t>'</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r>
              <a:rPr lang="en-CA" sz="1400" dirty="0" smtClean="0">
                <a:latin typeface="Consolas" panose="020B0609020204030204" pitchFamily="49" charset="0"/>
                <a:cs typeface="Consolas" panose="020B0609020204030204" pitchFamily="49" charset="0"/>
              </a:rPr>
              <a:t>example.cpp:21:28</a:t>
            </a:r>
            <a:r>
              <a:rPr lang="en-CA" sz="1400" dirty="0">
                <a:latin typeface="Consolas" panose="020B0609020204030204" pitchFamily="49" charset="0"/>
                <a:cs typeface="Consolas" panose="020B0609020204030204" pitchFamily="49" charset="0"/>
              </a:rPr>
              <a:t>: error: no matching function for call </a:t>
            </a:r>
            <a:r>
              <a:rPr lang="en-CA" sz="1400" dirty="0" smtClean="0">
                <a:latin typeface="Consolas" panose="020B0609020204030204" pitchFamily="49" charset="0"/>
                <a:cs typeface="Consolas" panose="020B0609020204030204" pitchFamily="49" charset="0"/>
              </a:rPr>
              <a:t>to 'max(long </a:t>
            </a:r>
            <a:r>
              <a:rPr lang="en-CA" sz="1400" dirty="0">
                <a:latin typeface="Consolas" panose="020B0609020204030204" pitchFamily="49" charset="0"/>
                <a:cs typeface="Consolas" panose="020B0609020204030204" pitchFamily="49" charset="0"/>
              </a:rPr>
              <a:t>int&amp;, double</a:t>
            </a:r>
            <a:r>
              <a:rPr lang="en-CA" sz="1400" dirty="0" smtClean="0">
                <a:latin typeface="Consolas" panose="020B0609020204030204" pitchFamily="49" charset="0"/>
                <a:cs typeface="Consolas" panose="020B0609020204030204" pitchFamily="49" charset="0"/>
              </a:rPr>
              <a:t>&amp;)</a:t>
            </a:r>
            <a:r>
              <a:rPr lang="en-CA" sz="1400" dirty="0">
                <a:latin typeface="Consolas" panose="020B0609020204030204" pitchFamily="49" charset="0"/>
                <a:cs typeface="Consolas" panose="020B0609020204030204" pitchFamily="49" charset="0"/>
              </a:rPr>
              <a:t>'</a:t>
            </a:r>
          </a:p>
          <a:p>
            <a:r>
              <a:rPr lang="en-CA" sz="1400" dirty="0">
                <a:latin typeface="Consolas" panose="020B0609020204030204" pitchFamily="49" charset="0"/>
                <a:cs typeface="Consolas" panose="020B0609020204030204" pitchFamily="49" charset="0"/>
              </a:rPr>
              <a:t>     std::cout &lt;&lt; max( a, y ) &lt;&lt; std::endl;</a:t>
            </a:r>
          </a:p>
          <a:p>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a:t>
            </a:r>
          </a:p>
          <a:p>
            <a:r>
              <a:rPr lang="en-CA" sz="1400" dirty="0" smtClean="0">
                <a:latin typeface="Consolas" panose="020B0609020204030204" pitchFamily="49" charset="0"/>
                <a:cs typeface="Consolas" panose="020B0609020204030204" pitchFamily="49" charset="0"/>
              </a:rPr>
              <a:t>example.cpp:21:28: note: candidate is:</a:t>
            </a:r>
          </a:p>
          <a:p>
            <a:r>
              <a:rPr lang="en-CA" sz="1400" dirty="0" smtClean="0">
                <a:latin typeface="Consolas" panose="020B0609020204030204" pitchFamily="49" charset="0"/>
                <a:cs typeface="Consolas" panose="020B0609020204030204" pitchFamily="49" charset="0"/>
              </a:rPr>
              <a:t>example.cpp:7:3: note: template&lt;class T&gt; T max(T, T)</a:t>
            </a:r>
          </a:p>
          <a:p>
            <a:r>
              <a:rPr lang="en-CA" sz="1400" dirty="0" smtClean="0">
                <a:latin typeface="Consolas" panose="020B0609020204030204" pitchFamily="49" charset="0"/>
                <a:cs typeface="Consolas" panose="020B0609020204030204" pitchFamily="49" charset="0"/>
              </a:rPr>
              <a:t> T max( T a, T b ) {</a:t>
            </a:r>
          </a:p>
          <a:p>
            <a:r>
              <a:rPr lang="en-CA" sz="1400" dirty="0" smtClean="0">
                <a:latin typeface="Consolas" panose="020B0609020204030204" pitchFamily="49" charset="0"/>
                <a:cs typeface="Consolas" panose="020B0609020204030204" pitchFamily="49" charset="0"/>
              </a:rPr>
              <a:t>   ^</a:t>
            </a: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189542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Specifying the type</a:t>
            </a:r>
            <a:endParaRPr lang="en-CA" dirty="0"/>
          </a:p>
        </p:txBody>
      </p:sp>
      <p:sp>
        <p:nvSpPr>
          <p:cNvPr id="3" name="Content Placeholder 2"/>
          <p:cNvSpPr>
            <a:spLocks noGrp="1"/>
          </p:cNvSpPr>
          <p:nvPr>
            <p:ph idx="1"/>
          </p:nvPr>
        </p:nvSpPr>
        <p:spPr/>
        <p:txBody>
          <a:bodyPr/>
          <a:lstStyle/>
          <a:p>
            <a:r>
              <a:rPr lang="en-CA" dirty="0" smtClean="0"/>
              <a:t>Instead, you can tell it which version to use:</a:t>
            </a:r>
            <a:endParaRPr lang="en-CA" dirty="0" smtClean="0"/>
          </a:p>
          <a:p>
            <a:pPr marL="857250" lvl="2" indent="0">
              <a:buNone/>
            </a:pPr>
            <a:r>
              <a:rPr lang="en-CA" sz="1700" dirty="0" smtClean="0">
                <a:latin typeface="Consolas" panose="020B0609020204030204" pitchFamily="49" charset="0"/>
                <a:cs typeface="Consolas" panose="020B0609020204030204" pitchFamily="49" charset="0"/>
              </a:rPr>
              <a:t>int main() {</a:t>
            </a:r>
          </a:p>
          <a:p>
            <a:pPr marL="85725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long a{5928395425359233};</a:t>
            </a:r>
          </a:p>
          <a:p>
            <a:pPr marL="85725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double x{3.14};</a:t>
            </a:r>
          </a:p>
          <a:p>
            <a:pPr marL="857250" lvl="2" indent="0">
              <a:buNone/>
            </a:pPr>
            <a:endParaRPr lang="en-CA" sz="1700" dirty="0">
              <a:latin typeface="Consolas" panose="020B0609020204030204" pitchFamily="49" charset="0"/>
              <a:cs typeface="Consolas" panose="020B0609020204030204" pitchFamily="49" charset="0"/>
            </a:endParaRPr>
          </a:p>
          <a:p>
            <a:pPr marL="857250" lvl="2" indent="0">
              <a:buNone/>
            </a:pPr>
            <a:r>
              <a:rPr lang="en-CA" sz="1700" dirty="0" smtClean="0">
                <a:latin typeface="Consolas" panose="020B0609020204030204" pitchFamily="49" charset="0"/>
                <a:cs typeface="Consolas" panose="020B0609020204030204" pitchFamily="49" charset="0"/>
              </a:rPr>
              <a:t>    std::cout &lt;&lt; max</a:t>
            </a:r>
            <a:r>
              <a:rPr lang="en-CA" sz="1700" dirty="0" smtClean="0">
                <a:solidFill>
                  <a:srgbClr val="FF0000"/>
                </a:solidFill>
                <a:latin typeface="Consolas" panose="020B0609020204030204" pitchFamily="49" charset="0"/>
                <a:cs typeface="Consolas" panose="020B0609020204030204" pitchFamily="49" charset="0"/>
              </a:rPr>
              <a:t>&lt;double&gt;</a:t>
            </a:r>
            <a:r>
              <a:rPr lang="en-CA" sz="1700" dirty="0" smtClean="0">
                <a:latin typeface="Consolas" panose="020B0609020204030204" pitchFamily="49" charset="0"/>
                <a:cs typeface="Consolas" panose="020B0609020204030204" pitchFamily="49" charset="0"/>
              </a:rPr>
              <a:t>( a, x ) &lt;&lt; std::endl;</a:t>
            </a:r>
            <a:endParaRPr lang="en-CA" sz="1700" dirty="0">
              <a:latin typeface="Consolas" panose="020B0609020204030204" pitchFamily="49" charset="0"/>
              <a:cs typeface="Consolas" panose="020B0609020204030204" pitchFamily="49" charset="0"/>
            </a:endParaRPr>
          </a:p>
          <a:p>
            <a:pPr marL="857250" lvl="2" indent="0">
              <a:buNone/>
            </a:pPr>
            <a:endParaRPr lang="en-CA" sz="1700" dirty="0" smtClean="0">
              <a:latin typeface="Consolas" panose="020B0609020204030204" pitchFamily="49" charset="0"/>
              <a:cs typeface="Consolas" panose="020B0609020204030204" pitchFamily="49" charset="0"/>
            </a:endParaRPr>
          </a:p>
          <a:p>
            <a:pPr marL="857250" lvl="2" indent="0">
              <a:buNone/>
            </a:pPr>
            <a:r>
              <a:rPr lang="en-CA" sz="1700" dirty="0" smtClean="0">
                <a:latin typeface="Consolas" panose="020B0609020204030204" pitchFamily="49" charset="0"/>
                <a:cs typeface="Consolas" panose="020B0609020204030204" pitchFamily="49" charset="0"/>
              </a:rPr>
              <a:t>    return 0;</a:t>
            </a:r>
            <a:endParaRPr lang="en-CA" sz="1700" dirty="0">
              <a:latin typeface="Consolas" panose="020B0609020204030204" pitchFamily="49" charset="0"/>
              <a:cs typeface="Consolas" panose="020B0609020204030204" pitchFamily="49" charset="0"/>
            </a:endParaRPr>
          </a:p>
          <a:p>
            <a:pPr marL="857250" lvl="2" indent="0">
              <a:buNone/>
            </a:pPr>
            <a:r>
              <a:rPr lang="en-CA" sz="1700" dirty="0" smtClean="0">
                <a:latin typeface="Consolas" panose="020B0609020204030204" pitchFamily="49" charset="0"/>
                <a:cs typeface="Consolas" panose="020B0609020204030204" pitchFamily="49" charset="0"/>
              </a:rPr>
              <a:t>}</a:t>
            </a:r>
            <a:endParaRPr lang="en-CA" sz="1700" dirty="0">
              <a:latin typeface="Consolas" panose="020B0609020204030204" pitchFamily="49" charset="0"/>
              <a:cs typeface="Consolas" panose="020B0609020204030204" pitchFamily="49" charset="0"/>
            </a:endParaRPr>
          </a:p>
        </p:txBody>
      </p:sp>
      <p:sp>
        <p:nvSpPr>
          <p:cNvPr id="5" name="Rectangle 4"/>
          <p:cNvSpPr/>
          <p:nvPr/>
        </p:nvSpPr>
        <p:spPr>
          <a:xfrm>
            <a:off x="4427984" y="4509120"/>
            <a:ext cx="2160240" cy="707886"/>
          </a:xfrm>
          <a:prstGeom prst="rect">
            <a:avLst/>
          </a:prstGeom>
        </p:spPr>
        <p:txBody>
          <a:bodyPr wrap="square">
            <a:spAutoFit/>
          </a:bodyPr>
          <a:lstStyle/>
          <a:p>
            <a:r>
              <a:rPr lang="en-CA" sz="2000" dirty="0" smtClean="0">
                <a:solidFill>
                  <a:srgbClr val="0070C0"/>
                </a:solidFill>
                <a:latin typeface="Georgia" panose="02040502050405020303" pitchFamily="18" charset="0"/>
                <a:cs typeface="Consolas" panose="020B0609020204030204" pitchFamily="49" charset="0"/>
              </a:rPr>
              <a:t>Output:</a:t>
            </a:r>
          </a:p>
          <a:p>
            <a:r>
              <a:rPr lang="en-CA" sz="2000" dirty="0" smtClean="0">
                <a:solidFill>
                  <a:srgbClr val="0070C0"/>
                </a:solidFill>
                <a:latin typeface="Consolas" panose="020B0609020204030204" pitchFamily="49" charset="0"/>
                <a:cs typeface="Consolas" panose="020B0609020204030204" pitchFamily="49" charset="0"/>
              </a:rPr>
              <a:t>   5.9284e+15</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110675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Swapping variables</a:t>
            </a:r>
            <a:endParaRPr lang="en-CA" dirty="0"/>
          </a:p>
        </p:txBody>
      </p:sp>
      <p:sp>
        <p:nvSpPr>
          <p:cNvPr id="3" name="Content Placeholder 2"/>
          <p:cNvSpPr>
            <a:spLocks noGrp="1"/>
          </p:cNvSpPr>
          <p:nvPr>
            <p:ph idx="1"/>
          </p:nvPr>
        </p:nvSpPr>
        <p:spPr/>
        <p:txBody>
          <a:bodyPr/>
          <a:lstStyle/>
          <a:p>
            <a:r>
              <a:rPr lang="en-CA" dirty="0" smtClean="0"/>
              <a:t>Consider this function:</a:t>
            </a:r>
          </a:p>
          <a:p>
            <a:pPr marL="857250" lvl="2" indent="0">
              <a:buNone/>
            </a:pPr>
            <a:r>
              <a:rPr lang="en-CA" sz="1700" dirty="0">
                <a:latin typeface="Consolas" panose="020B0609020204030204" pitchFamily="49" charset="0"/>
                <a:cs typeface="Consolas" panose="020B0609020204030204" pitchFamily="49" charset="0"/>
              </a:rPr>
              <a:t>void swap( int &amp;a, int &amp;b </a:t>
            </a:r>
            <a:r>
              <a:rPr lang="en-CA" sz="1700" dirty="0" smtClean="0">
                <a:latin typeface="Consolas" panose="020B0609020204030204" pitchFamily="49" charset="0"/>
                <a:cs typeface="Consolas" panose="020B0609020204030204" pitchFamily="49" charset="0"/>
              </a:rPr>
              <a:t>);</a:t>
            </a:r>
            <a:endParaRPr lang="en-CA" sz="1700" dirty="0">
              <a:latin typeface="Consolas" panose="020B0609020204030204" pitchFamily="49" charset="0"/>
              <a:cs typeface="Consolas" panose="020B0609020204030204" pitchFamily="49" charset="0"/>
            </a:endParaRPr>
          </a:p>
          <a:p>
            <a:pPr marL="857250" lvl="2" indent="0">
              <a:buNone/>
            </a:pPr>
            <a:endParaRPr lang="en-CA" sz="1700" dirty="0" smtClean="0">
              <a:latin typeface="Consolas" panose="020B0609020204030204" pitchFamily="49" charset="0"/>
              <a:cs typeface="Consolas" panose="020B0609020204030204" pitchFamily="49" charset="0"/>
            </a:endParaRPr>
          </a:p>
          <a:p>
            <a:pPr marL="857250" lvl="2" indent="0">
              <a:buNone/>
            </a:pPr>
            <a:r>
              <a:rPr lang="en-CA" sz="1700" dirty="0" smtClean="0">
                <a:latin typeface="Consolas" panose="020B0609020204030204" pitchFamily="49" charset="0"/>
                <a:cs typeface="Consolas" panose="020B0609020204030204" pitchFamily="49" charset="0"/>
              </a:rPr>
              <a:t>void swap( int &amp;a, int &amp;b ) {</a:t>
            </a:r>
          </a:p>
          <a:p>
            <a:pPr marL="85725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int tmp{a};</a:t>
            </a:r>
          </a:p>
          <a:p>
            <a:pPr marL="85725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 = b;</a:t>
            </a:r>
          </a:p>
          <a:p>
            <a:pPr marL="85725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b = tmp;</a:t>
            </a:r>
          </a:p>
          <a:p>
            <a:pPr marL="857250" lvl="2" indent="0">
              <a:buNone/>
            </a:pPr>
            <a:r>
              <a:rPr lang="en-CA" sz="1700" dirty="0" smtClean="0">
                <a:latin typeface="Consolas" panose="020B0609020204030204" pitchFamily="49" charset="0"/>
                <a:cs typeface="Consolas" panose="020B0609020204030204" pitchFamily="49" charset="0"/>
              </a:rPr>
              <a:t>}</a:t>
            </a:r>
          </a:p>
          <a:p>
            <a:pPr marL="857250" lvl="2" indent="0">
              <a:buNone/>
            </a:pPr>
            <a:endParaRPr lang="en-CA" sz="1700" dirty="0">
              <a:latin typeface="Consolas" panose="020B0609020204030204" pitchFamily="49" charset="0"/>
              <a:cs typeface="Consolas" panose="020B0609020204030204" pitchFamily="49" charset="0"/>
            </a:endParaRPr>
          </a:p>
          <a:p>
            <a:pPr lvl="0"/>
            <a:r>
              <a:rPr lang="en-CA" dirty="0" smtClean="0">
                <a:solidFill>
                  <a:prstClr val="black"/>
                </a:solidFill>
              </a:rPr>
              <a:t>Again, the functionality does not depend on the fact the arguments are of type </a:t>
            </a:r>
            <a:r>
              <a:rPr lang="en-CA" dirty="0" smtClean="0">
                <a:solidFill>
                  <a:prstClr val="black"/>
                </a:solidFill>
                <a:latin typeface="Consolas" panose="020B0609020204030204" pitchFamily="49" charset="0"/>
                <a:cs typeface="Consolas" panose="020B0609020204030204" pitchFamily="49" charset="0"/>
              </a:rPr>
              <a:t>int</a:t>
            </a:r>
            <a:endParaRPr lang="en-CA" dirty="0">
              <a:solidFill>
                <a:prstClr val="black"/>
              </a:solidFill>
              <a:latin typeface="Consolas" panose="020B0609020204030204" pitchFamily="49" charset="0"/>
              <a:cs typeface="Consolas" panose="020B0609020204030204" pitchFamily="49" charset="0"/>
            </a:endParaRPr>
          </a:p>
          <a:p>
            <a:pPr marL="857250" lvl="2" indent="0">
              <a:buNone/>
            </a:pPr>
            <a:endParaRPr lang="en-CA" sz="17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624522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Swapping variables</a:t>
            </a:r>
          </a:p>
        </p:txBody>
      </p:sp>
      <p:sp>
        <p:nvSpPr>
          <p:cNvPr id="3" name="Content Placeholder 2"/>
          <p:cNvSpPr>
            <a:spLocks noGrp="1"/>
          </p:cNvSpPr>
          <p:nvPr>
            <p:ph idx="1"/>
          </p:nvPr>
        </p:nvSpPr>
        <p:spPr/>
        <p:txBody>
          <a:bodyPr/>
          <a:lstStyle/>
          <a:p>
            <a:r>
              <a:rPr lang="en-CA" dirty="0" smtClean="0"/>
              <a:t>Thus, we can </a:t>
            </a:r>
            <a:r>
              <a:rPr lang="en-CA" i="1" dirty="0" smtClean="0"/>
              <a:t>factor out</a:t>
            </a:r>
            <a:r>
              <a:rPr lang="en-CA" dirty="0" smtClean="0"/>
              <a:t> the type:</a:t>
            </a:r>
          </a:p>
          <a:p>
            <a:pPr marL="857250" lvl="2" indent="0">
              <a:buNone/>
            </a:pPr>
            <a:r>
              <a:rPr lang="en-CA" sz="1700" b="1" dirty="0">
                <a:solidFill>
                  <a:srgbClr val="C00000"/>
                </a:solidFill>
                <a:latin typeface="Consolas" panose="020B0609020204030204" pitchFamily="49" charset="0"/>
                <a:cs typeface="Consolas" panose="020B0609020204030204" pitchFamily="49" charset="0"/>
              </a:rPr>
              <a:t>template &lt;typename T&gt;</a:t>
            </a:r>
          </a:p>
          <a:p>
            <a:pPr marL="857250" lvl="2" indent="0">
              <a:buNone/>
            </a:pPr>
            <a:r>
              <a:rPr lang="en-CA" sz="1700" dirty="0">
                <a:latin typeface="Consolas" panose="020B0609020204030204" pitchFamily="49" charset="0"/>
                <a:cs typeface="Consolas" panose="020B0609020204030204" pitchFamily="49" charset="0"/>
              </a:rPr>
              <a:t>void swap( </a:t>
            </a:r>
            <a:r>
              <a:rPr lang="en-CA" sz="1700" b="1" dirty="0">
                <a:solidFill>
                  <a:srgbClr val="C00000"/>
                </a:solidFill>
                <a:latin typeface="Consolas" panose="020B0609020204030204" pitchFamily="49" charset="0"/>
                <a:cs typeface="Consolas" panose="020B0609020204030204" pitchFamily="49" charset="0"/>
              </a:rPr>
              <a:t>T</a:t>
            </a: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&amp;a, </a:t>
            </a:r>
            <a:r>
              <a:rPr lang="en-CA" sz="1700" b="1" dirty="0">
                <a:solidFill>
                  <a:srgbClr val="C00000"/>
                </a:solidFill>
                <a:latin typeface="Consolas" panose="020B0609020204030204" pitchFamily="49" charset="0"/>
                <a:cs typeface="Consolas" panose="020B0609020204030204" pitchFamily="49" charset="0"/>
              </a:rPr>
              <a:t>T</a:t>
            </a: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&amp;b </a:t>
            </a:r>
            <a:r>
              <a:rPr lang="en-CA" sz="1700" dirty="0" smtClean="0">
                <a:latin typeface="Consolas" panose="020B0609020204030204" pitchFamily="49" charset="0"/>
                <a:cs typeface="Consolas" panose="020B0609020204030204" pitchFamily="49" charset="0"/>
              </a:rPr>
              <a:t>);</a:t>
            </a:r>
          </a:p>
          <a:p>
            <a:pPr marL="857250" lvl="2" indent="0">
              <a:buNone/>
            </a:pPr>
            <a:endParaRPr lang="en-CA" sz="1700" dirty="0" smtClean="0">
              <a:latin typeface="Consolas" panose="020B0609020204030204" pitchFamily="49" charset="0"/>
              <a:cs typeface="Consolas" panose="020B0609020204030204" pitchFamily="49" charset="0"/>
            </a:endParaRPr>
          </a:p>
          <a:p>
            <a:pPr marL="857250" lvl="2" indent="0">
              <a:buNone/>
            </a:pPr>
            <a:r>
              <a:rPr lang="en-CA" sz="1700" b="1" dirty="0" smtClean="0">
                <a:solidFill>
                  <a:srgbClr val="C00000"/>
                </a:solidFill>
                <a:latin typeface="Consolas" panose="020B0609020204030204" pitchFamily="49" charset="0"/>
                <a:cs typeface="Consolas" panose="020B0609020204030204" pitchFamily="49" charset="0"/>
              </a:rPr>
              <a:t>template &lt;typename T&gt;</a:t>
            </a:r>
            <a:endParaRPr lang="en-CA" sz="1700" b="1" dirty="0">
              <a:solidFill>
                <a:srgbClr val="C00000"/>
              </a:solidFill>
              <a:latin typeface="Consolas" panose="020B0609020204030204" pitchFamily="49" charset="0"/>
              <a:cs typeface="Consolas" panose="020B0609020204030204" pitchFamily="49" charset="0"/>
            </a:endParaRPr>
          </a:p>
          <a:p>
            <a:pPr marL="857250" lvl="2" indent="0">
              <a:buNone/>
            </a:pPr>
            <a:r>
              <a:rPr lang="en-CA" sz="1700" dirty="0" smtClean="0">
                <a:latin typeface="Consolas" panose="020B0609020204030204" pitchFamily="49" charset="0"/>
                <a:cs typeface="Consolas" panose="020B0609020204030204" pitchFamily="49" charset="0"/>
              </a:rPr>
              <a:t>void swap( </a:t>
            </a:r>
            <a:r>
              <a:rPr lang="en-CA" sz="1700" b="1" dirty="0">
                <a:solidFill>
                  <a:srgbClr val="C00000"/>
                </a:solidFill>
                <a:latin typeface="Consolas" panose="020B0609020204030204" pitchFamily="49" charset="0"/>
                <a:cs typeface="Consolas" panose="020B0609020204030204" pitchFamily="49" charset="0"/>
              </a:rPr>
              <a:t>T</a:t>
            </a:r>
            <a:r>
              <a:rPr lang="en-CA" sz="1700" dirty="0" smtClean="0">
                <a:latin typeface="Consolas" panose="020B0609020204030204" pitchFamily="49" charset="0"/>
                <a:cs typeface="Consolas" panose="020B0609020204030204" pitchFamily="49" charset="0"/>
              </a:rPr>
              <a:t> &amp;a, </a:t>
            </a:r>
            <a:r>
              <a:rPr lang="en-CA" sz="1700" b="1" dirty="0">
                <a:solidFill>
                  <a:srgbClr val="C00000"/>
                </a:solidFill>
                <a:latin typeface="Consolas" panose="020B0609020204030204" pitchFamily="49" charset="0"/>
                <a:cs typeface="Consolas" panose="020B0609020204030204" pitchFamily="49" charset="0"/>
              </a:rPr>
              <a:t>T</a:t>
            </a:r>
            <a:r>
              <a:rPr lang="en-CA" sz="1700" dirty="0" smtClean="0">
                <a:latin typeface="Consolas" panose="020B0609020204030204" pitchFamily="49" charset="0"/>
                <a:cs typeface="Consolas" panose="020B0609020204030204" pitchFamily="49" charset="0"/>
              </a:rPr>
              <a:t> &amp;b ) {</a:t>
            </a:r>
          </a:p>
          <a:p>
            <a:pPr marL="857250" lvl="2" indent="0">
              <a:buNone/>
            </a:pPr>
            <a:r>
              <a:rPr lang="en-CA" sz="1700" b="1" dirty="0">
                <a:solidFill>
                  <a:srgbClr val="C00000"/>
                </a:solidFill>
                <a:latin typeface="Consolas" panose="020B0609020204030204" pitchFamily="49" charset="0"/>
                <a:cs typeface="Consolas" panose="020B0609020204030204" pitchFamily="49" charset="0"/>
              </a:rPr>
              <a:t> </a:t>
            </a:r>
            <a:r>
              <a:rPr lang="en-CA" sz="1700" b="1" dirty="0" smtClean="0">
                <a:solidFill>
                  <a:srgbClr val="C00000"/>
                </a:solidFill>
                <a:latin typeface="Consolas" panose="020B0609020204030204" pitchFamily="49" charset="0"/>
                <a:cs typeface="Consolas" panose="020B0609020204030204" pitchFamily="49" charset="0"/>
              </a:rPr>
              <a:t>   T tmp{</a:t>
            </a:r>
            <a:r>
              <a:rPr lang="en-CA" sz="1700" dirty="0" smtClean="0">
                <a:latin typeface="Consolas" panose="020B0609020204030204" pitchFamily="49" charset="0"/>
                <a:cs typeface="Consolas" panose="020B0609020204030204" pitchFamily="49" charset="0"/>
              </a:rPr>
              <a:t>a</a:t>
            </a:r>
            <a:r>
              <a:rPr lang="en-CA" sz="1700" b="1" dirty="0" smtClean="0">
                <a:solidFill>
                  <a:srgbClr val="C00000"/>
                </a:solidFill>
                <a:latin typeface="Consolas" panose="020B0609020204030204" pitchFamily="49" charset="0"/>
                <a:cs typeface="Consolas" panose="020B0609020204030204" pitchFamily="49" charset="0"/>
              </a:rPr>
              <a:t>};</a:t>
            </a:r>
          </a:p>
          <a:p>
            <a:pPr marL="85725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 = b;</a:t>
            </a:r>
          </a:p>
          <a:p>
            <a:pPr marL="85725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b = tmp;</a:t>
            </a:r>
          </a:p>
          <a:p>
            <a:pPr marL="857250" lvl="2" indent="0">
              <a:buNone/>
            </a:pPr>
            <a:r>
              <a:rPr lang="en-CA" sz="1700" dirty="0" smtClean="0">
                <a:latin typeface="Consolas" panose="020B0609020204030204" pitchFamily="49" charset="0"/>
                <a:cs typeface="Consolas" panose="020B0609020204030204" pitchFamily="49" charset="0"/>
              </a:rPr>
              <a:t>}</a:t>
            </a:r>
            <a:endParaRPr lang="en-CA" sz="1700" dirty="0">
              <a:latin typeface="Consolas" panose="020B0609020204030204" pitchFamily="49" charset="0"/>
              <a:cs typeface="Consolas" panose="020B0609020204030204" pitchFamily="49" charset="0"/>
            </a:endParaRPr>
          </a:p>
        </p:txBody>
      </p:sp>
      <p:sp>
        <p:nvSpPr>
          <p:cNvPr id="4" name="TextBox 3"/>
          <p:cNvSpPr txBox="1"/>
          <p:nvPr/>
        </p:nvSpPr>
        <p:spPr>
          <a:xfrm>
            <a:off x="2987824" y="4869160"/>
            <a:ext cx="5905784" cy="400110"/>
          </a:xfrm>
          <a:prstGeom prst="rect">
            <a:avLst/>
          </a:prstGeom>
          <a:noFill/>
        </p:spPr>
        <p:txBody>
          <a:bodyPr wrap="none" rtlCol="0">
            <a:spAutoFit/>
          </a:bodyPr>
          <a:lstStyle/>
          <a:p>
            <a:r>
              <a:rPr lang="en-CA" sz="2000" dirty="0" smtClean="0">
                <a:latin typeface="Georgia" panose="02040502050405020303" pitchFamily="18" charset="0"/>
              </a:rPr>
              <a:t>Note that </a:t>
            </a:r>
            <a:r>
              <a:rPr lang="en-CA" sz="2000" b="1" dirty="0" smtClean="0">
                <a:solidFill>
                  <a:srgbClr val="C00000"/>
                </a:solidFill>
                <a:latin typeface="Consolas" panose="020B0609020204030204" pitchFamily="49" charset="0"/>
                <a:cs typeface="Consolas" panose="020B0609020204030204" pitchFamily="49" charset="0"/>
              </a:rPr>
              <a:t>tmp</a:t>
            </a:r>
            <a:r>
              <a:rPr lang="en-CA" sz="2000" dirty="0" smtClean="0">
                <a:solidFill>
                  <a:srgbClr val="C00000"/>
                </a:solidFill>
                <a:latin typeface="Georgia" panose="02040502050405020303" pitchFamily="18" charset="0"/>
              </a:rPr>
              <a:t> </a:t>
            </a:r>
            <a:r>
              <a:rPr lang="en-CA" sz="2000" dirty="0" smtClean="0">
                <a:latin typeface="Georgia" panose="02040502050405020303" pitchFamily="18" charset="0"/>
              </a:rPr>
              <a:t>is a local variable of the same type </a:t>
            </a:r>
            <a:r>
              <a:rPr lang="en-CA" sz="2000" b="1" dirty="0" smtClean="0">
                <a:solidFill>
                  <a:srgbClr val="C00000"/>
                </a:solidFill>
                <a:latin typeface="Consolas" panose="020B0609020204030204" pitchFamily="49" charset="0"/>
                <a:cs typeface="Consolas" panose="020B0609020204030204" pitchFamily="49" charset="0"/>
              </a:rPr>
              <a:t>T</a:t>
            </a:r>
            <a:endParaRPr lang="en-CA" sz="2000" b="1" dirty="0">
              <a:solidFill>
                <a:srgbClr val="C0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447714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Finding the maximum array entry</a:t>
            </a:r>
            <a:endParaRPr lang="en-CA" dirty="0"/>
          </a:p>
        </p:txBody>
      </p:sp>
      <p:sp>
        <p:nvSpPr>
          <p:cNvPr id="3" name="Content Placeholder 2"/>
          <p:cNvSpPr>
            <a:spLocks noGrp="1"/>
          </p:cNvSpPr>
          <p:nvPr>
            <p:ph idx="1"/>
          </p:nvPr>
        </p:nvSpPr>
        <p:spPr/>
        <p:txBody>
          <a:bodyPr/>
          <a:lstStyle/>
          <a:p>
            <a:r>
              <a:rPr lang="en-CA" dirty="0" smtClean="0"/>
              <a:t>Again, here is another function we saw:</a:t>
            </a:r>
          </a:p>
          <a:p>
            <a:pPr marL="857250" lvl="2" indent="0">
              <a:buNone/>
            </a:pPr>
            <a:r>
              <a:rPr lang="en-US" sz="1600" dirty="0" smtClean="0">
                <a:solidFill>
                  <a:srgbClr val="FF0000"/>
                </a:solidFill>
                <a:latin typeface="Consolas" panose="020B0609020204030204" pitchFamily="49" charset="0"/>
                <a:cs typeface="Consolas" panose="020B0609020204030204" pitchFamily="49" charset="0"/>
              </a:rPr>
              <a:t>template &lt;</a:t>
            </a:r>
            <a:r>
              <a:rPr lang="en-US" sz="1600" dirty="0" err="1" smtClean="0">
                <a:solidFill>
                  <a:srgbClr val="FF0000"/>
                </a:solidFill>
                <a:latin typeface="Consolas" panose="020B0609020204030204" pitchFamily="49" charset="0"/>
                <a:cs typeface="Consolas" panose="020B0609020204030204" pitchFamily="49" charset="0"/>
              </a:rPr>
              <a:t>typename</a:t>
            </a:r>
            <a:r>
              <a:rPr lang="en-US" sz="1600" dirty="0" smtClean="0">
                <a:solidFill>
                  <a:srgbClr val="FF0000"/>
                </a:solidFill>
                <a:latin typeface="Consolas" panose="020B0609020204030204" pitchFamily="49" charset="0"/>
                <a:cs typeface="Consolas" panose="020B0609020204030204" pitchFamily="49" charset="0"/>
              </a:rPr>
              <a:t> T&gt;</a:t>
            </a:r>
            <a:endParaRPr lang="en-CA" sz="1600" dirty="0" smtClean="0">
              <a:solidFill>
                <a:srgbClr val="FF0000"/>
              </a:solidFill>
              <a:latin typeface="Consolas" panose="020B0609020204030204" pitchFamily="49" charset="0"/>
              <a:cs typeface="Consolas" panose="020B0609020204030204" pitchFamily="49" charset="0"/>
            </a:endParaRPr>
          </a:p>
          <a:p>
            <a:pPr marL="857250" lvl="2" indent="0">
              <a:buNone/>
            </a:pPr>
            <a:r>
              <a:rPr lang="en-CA" sz="1600" dirty="0" smtClean="0">
                <a:latin typeface="Consolas" panose="020B0609020204030204" pitchFamily="49" charset="0"/>
                <a:cs typeface="Consolas" panose="020B0609020204030204" pitchFamily="49" charset="0"/>
              </a:rPr>
              <a:t>std</a:t>
            </a:r>
            <a:r>
              <a:rPr lang="en-CA" sz="1600" dirty="0">
                <a:latin typeface="Consolas" panose="020B0609020204030204" pitchFamily="49" charset="0"/>
                <a:cs typeface="Consolas" panose="020B0609020204030204" pitchFamily="49" charset="0"/>
              </a:rPr>
              <a:t>::</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find_max</a:t>
            </a:r>
            <a:r>
              <a:rPr lang="en-CA" sz="1600" dirty="0">
                <a:latin typeface="Consolas" panose="020B0609020204030204" pitchFamily="49" charset="0"/>
                <a:cs typeface="Consolas" panose="020B0609020204030204" pitchFamily="49" charset="0"/>
              </a:rPr>
              <a:t>( </a:t>
            </a:r>
            <a:r>
              <a:rPr lang="en-CA" sz="1600" b="1" dirty="0" smtClean="0">
                <a:solidFill>
                  <a:srgbClr val="FF0000"/>
                </a:solidFill>
                <a:latin typeface="Consolas" panose="020B0609020204030204" pitchFamily="49" charset="0"/>
                <a:cs typeface="Consolas" panose="020B0609020204030204" pitchFamily="49" charset="0"/>
              </a:rPr>
              <a:t>T</a:t>
            </a:r>
            <a:r>
              <a:rPr lang="en-CA" sz="1600" dirty="0" smtClean="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const</a:t>
            </a:r>
            <a:r>
              <a:rPr lang="en-CA" sz="1600" dirty="0">
                <a:latin typeface="Consolas" panose="020B0609020204030204" pitchFamily="49" charset="0"/>
                <a:cs typeface="Consolas" panose="020B0609020204030204" pitchFamily="49" charset="0"/>
              </a:rPr>
              <a:t> array[],</a:t>
            </a:r>
          </a:p>
          <a:p>
            <a:pPr marL="857250" lvl="2" indent="0">
              <a:buNone/>
            </a:pPr>
            <a:r>
              <a:rPr lang="en-CA" sz="1600" dirty="0">
                <a:latin typeface="Consolas" panose="020B0609020204030204" pitchFamily="49" charset="0"/>
                <a:cs typeface="Consolas" panose="020B0609020204030204" pitchFamily="49" charset="0"/>
              </a:rPr>
              <a:t>                      std::</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const</a:t>
            </a:r>
            <a:r>
              <a:rPr lang="en-CA" sz="1600" dirty="0">
                <a:latin typeface="Consolas" panose="020B0609020204030204" pitchFamily="49" charset="0"/>
                <a:cs typeface="Consolas" panose="020B0609020204030204" pitchFamily="49" charset="0"/>
              </a:rPr>
              <a:t> begin,</a:t>
            </a:r>
          </a:p>
          <a:p>
            <a:pPr marL="857250" lvl="2" indent="0">
              <a:buNone/>
            </a:pPr>
            <a:r>
              <a:rPr lang="en-CA" sz="1600" dirty="0">
                <a:latin typeface="Consolas" panose="020B0609020204030204" pitchFamily="49" charset="0"/>
                <a:cs typeface="Consolas" panose="020B0609020204030204" pitchFamily="49" charset="0"/>
              </a:rPr>
              <a:t>                      std::</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const</a:t>
            </a:r>
            <a:r>
              <a:rPr lang="en-CA" sz="1600" dirty="0">
                <a:latin typeface="Consolas" panose="020B0609020204030204" pitchFamily="49" charset="0"/>
                <a:cs typeface="Consolas" panose="020B0609020204030204" pitchFamily="49" charset="0"/>
              </a:rPr>
              <a:t> end ) {</a:t>
            </a:r>
          </a:p>
          <a:p>
            <a:pPr marL="857250" lvl="2" indent="0">
              <a:buNone/>
            </a:pPr>
            <a:r>
              <a:rPr lang="en-CA" sz="1600" dirty="0">
                <a:latin typeface="Consolas" panose="020B0609020204030204" pitchFamily="49" charset="0"/>
                <a:cs typeface="Consolas" panose="020B0609020204030204" pitchFamily="49" charset="0"/>
              </a:rPr>
              <a:t>    std::</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index_max</a:t>
            </a:r>
            <a:r>
              <a:rPr lang="en-CA" sz="1600" dirty="0">
                <a:latin typeface="Consolas" panose="020B0609020204030204" pitchFamily="49" charset="0"/>
                <a:cs typeface="Consolas" panose="020B0609020204030204" pitchFamily="49" charset="0"/>
              </a:rPr>
              <a:t>{begin};</a:t>
            </a:r>
          </a:p>
          <a:p>
            <a:pPr marL="857250" lvl="2" indent="0">
              <a:buNone/>
            </a:pPr>
            <a:endParaRPr lang="en-CA" sz="1600" dirty="0">
              <a:latin typeface="Consolas" panose="020B0609020204030204" pitchFamily="49" charset="0"/>
              <a:cs typeface="Consolas" panose="020B0609020204030204" pitchFamily="49" charset="0"/>
            </a:endParaRPr>
          </a:p>
          <a:p>
            <a:pPr marL="857250" lvl="2" indent="0">
              <a:buNone/>
            </a:pPr>
            <a:r>
              <a:rPr lang="en-CA" sz="1600" dirty="0">
                <a:latin typeface="Consolas" panose="020B0609020204030204" pitchFamily="49" charset="0"/>
                <a:cs typeface="Consolas" panose="020B0609020204030204" pitchFamily="49" charset="0"/>
              </a:rPr>
              <a:t>    for ( std::</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k{begin + 1}; k &lt; end; ++k ) {</a:t>
            </a:r>
          </a:p>
          <a:p>
            <a:pPr marL="857250" lvl="2" indent="0">
              <a:buNone/>
            </a:pPr>
            <a:r>
              <a:rPr lang="en-CA" sz="1600" dirty="0">
                <a:latin typeface="Consolas" panose="020B0609020204030204" pitchFamily="49" charset="0"/>
                <a:cs typeface="Consolas" panose="020B0609020204030204" pitchFamily="49" charset="0"/>
              </a:rPr>
              <a:t>        if ( array[k] &gt; array[</a:t>
            </a:r>
            <a:r>
              <a:rPr lang="en-CA" sz="1600" dirty="0" err="1">
                <a:latin typeface="Consolas" panose="020B0609020204030204" pitchFamily="49" charset="0"/>
                <a:cs typeface="Consolas" panose="020B0609020204030204" pitchFamily="49" charset="0"/>
              </a:rPr>
              <a:t>index_max</a:t>
            </a:r>
            <a:r>
              <a:rPr lang="en-CA" sz="1600" dirty="0">
                <a:latin typeface="Consolas" panose="020B0609020204030204" pitchFamily="49" charset="0"/>
                <a:cs typeface="Consolas" panose="020B0609020204030204" pitchFamily="49" charset="0"/>
              </a:rPr>
              <a:t>] ) {</a:t>
            </a:r>
          </a:p>
          <a:p>
            <a:pPr marL="857250" lvl="2" indent="0">
              <a:buNone/>
            </a:pP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index_max</a:t>
            </a:r>
            <a:r>
              <a:rPr lang="en-CA" sz="1600" dirty="0">
                <a:latin typeface="Consolas" panose="020B0609020204030204" pitchFamily="49" charset="0"/>
                <a:cs typeface="Consolas" panose="020B0609020204030204" pitchFamily="49" charset="0"/>
              </a:rPr>
              <a:t> = k;</a:t>
            </a:r>
          </a:p>
          <a:p>
            <a:pPr marL="857250" lvl="2" indent="0">
              <a:buNone/>
            </a:pPr>
            <a:r>
              <a:rPr lang="en-CA" sz="1600" dirty="0">
                <a:latin typeface="Consolas" panose="020B0609020204030204" pitchFamily="49" charset="0"/>
                <a:cs typeface="Consolas" panose="020B0609020204030204" pitchFamily="49" charset="0"/>
              </a:rPr>
              <a:t>        }</a:t>
            </a:r>
          </a:p>
          <a:p>
            <a:pPr marL="857250" lvl="2" indent="0">
              <a:buNone/>
            </a:pPr>
            <a:r>
              <a:rPr lang="en-CA" sz="1600" dirty="0">
                <a:latin typeface="Consolas" panose="020B0609020204030204" pitchFamily="49" charset="0"/>
                <a:cs typeface="Consolas" panose="020B0609020204030204" pitchFamily="49" charset="0"/>
              </a:rPr>
              <a:t>    }</a:t>
            </a:r>
          </a:p>
          <a:p>
            <a:pPr marL="857250" lvl="2" indent="0">
              <a:buNone/>
            </a:pPr>
            <a:endParaRPr lang="en-CA" sz="1600" dirty="0">
              <a:latin typeface="Consolas" panose="020B0609020204030204" pitchFamily="49" charset="0"/>
              <a:cs typeface="Consolas" panose="020B0609020204030204" pitchFamily="49" charset="0"/>
            </a:endParaRPr>
          </a:p>
          <a:p>
            <a:pPr marL="857250" lvl="2" indent="0">
              <a:buNone/>
            </a:pPr>
            <a:r>
              <a:rPr lang="en-CA" sz="1600" dirty="0">
                <a:latin typeface="Consolas" panose="020B0609020204030204" pitchFamily="49" charset="0"/>
                <a:cs typeface="Consolas" panose="020B0609020204030204" pitchFamily="49" charset="0"/>
              </a:rPr>
              <a:t>    return </a:t>
            </a:r>
            <a:r>
              <a:rPr lang="en-CA" sz="1600" dirty="0" err="1">
                <a:latin typeface="Consolas" panose="020B0609020204030204" pitchFamily="49" charset="0"/>
                <a:cs typeface="Consolas" panose="020B0609020204030204" pitchFamily="49" charset="0"/>
              </a:rPr>
              <a:t>index_max</a:t>
            </a:r>
            <a:r>
              <a:rPr lang="en-CA" sz="1600" dirty="0">
                <a:latin typeface="Consolas" panose="020B0609020204030204" pitchFamily="49" charset="0"/>
                <a:cs typeface="Consolas" panose="020B0609020204030204" pitchFamily="49" charset="0"/>
              </a:rPr>
              <a:t>;</a:t>
            </a:r>
          </a:p>
          <a:p>
            <a:pPr marL="857250" lvl="2" indent="0">
              <a:buNone/>
            </a:pPr>
            <a:r>
              <a:rPr lang="en-CA"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8704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Selection sort</a:t>
            </a:r>
            <a:endParaRPr lang="en-CA" dirty="0"/>
          </a:p>
        </p:txBody>
      </p:sp>
      <p:sp>
        <p:nvSpPr>
          <p:cNvPr id="3" name="Content Placeholder 2"/>
          <p:cNvSpPr>
            <a:spLocks noGrp="1"/>
          </p:cNvSpPr>
          <p:nvPr>
            <p:ph idx="1"/>
          </p:nvPr>
        </p:nvSpPr>
        <p:spPr/>
        <p:txBody>
          <a:bodyPr/>
          <a:lstStyle/>
          <a:p>
            <a:r>
              <a:rPr lang="en-CA" dirty="0" smtClean="0"/>
              <a:t>Recall the selection sort function:</a:t>
            </a:r>
            <a:endParaRPr lang="en-CA" dirty="0" smtClean="0"/>
          </a:p>
          <a:p>
            <a:pPr marL="800100" lvl="2" indent="0">
              <a:buNone/>
            </a:pPr>
            <a:r>
              <a:rPr lang="en-CA" sz="1450" dirty="0" smtClean="0">
                <a:latin typeface="Consolas" panose="020B0609020204030204" pitchFamily="49" charset="0"/>
                <a:cs typeface="Consolas" panose="020B0609020204030204" pitchFamily="49" charset="0"/>
              </a:rPr>
              <a:t>void </a:t>
            </a:r>
            <a:r>
              <a:rPr lang="en-CA" sz="1450" dirty="0" err="1">
                <a:latin typeface="Consolas" panose="020B0609020204030204" pitchFamily="49" charset="0"/>
                <a:cs typeface="Consolas" panose="020B0609020204030204" pitchFamily="49" charset="0"/>
              </a:rPr>
              <a:t>selection_sort</a:t>
            </a: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double </a:t>
            </a:r>
            <a:r>
              <a:rPr lang="en-CA" sz="1450" dirty="0">
                <a:latin typeface="Consolas" panose="020B0609020204030204" pitchFamily="49" charset="0"/>
                <a:cs typeface="Consolas" panose="020B0609020204030204" pitchFamily="49" charset="0"/>
              </a:rPr>
              <a:t>array</a:t>
            </a:r>
            <a:r>
              <a:rPr lang="en-CA" sz="1450" dirty="0" smtClean="0">
                <a:latin typeface="Consolas" panose="020B0609020204030204" pitchFamily="49" charset="0"/>
                <a:cs typeface="Consolas" panose="020B0609020204030204" pitchFamily="49" charset="0"/>
              </a:rPr>
              <a:t>[],</a:t>
            </a:r>
          </a:p>
          <a:p>
            <a:pPr marL="800100" lvl="2"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a:t>
            </a:r>
            <a:r>
              <a:rPr lang="en-CA" sz="1450" dirty="0">
                <a:latin typeface="Consolas" panose="020B0609020204030204" pitchFamily="49" charset="0"/>
                <a:cs typeface="Consolas" panose="020B0609020204030204" pitchFamily="49" charset="0"/>
              </a:rPr>
              <a:t>std::size_t </a:t>
            </a:r>
            <a:r>
              <a:rPr lang="en-CA" sz="1450" dirty="0" smtClean="0">
                <a:latin typeface="Consolas" panose="020B0609020204030204" pitchFamily="49" charset="0"/>
                <a:cs typeface="Consolas" panose="020B0609020204030204" pitchFamily="49" charset="0"/>
              </a:rPr>
              <a:t>const begin,</a:t>
            </a:r>
          </a:p>
          <a:p>
            <a:pPr marL="800100" lvl="2" indent="0">
              <a:buNone/>
            </a:pPr>
            <a:r>
              <a:rPr lang="en-CA" sz="1450" dirty="0">
                <a:solidFill>
                  <a:srgbClr val="FF0000"/>
                </a:solidFill>
                <a:latin typeface="Consolas" panose="020B0609020204030204" pitchFamily="49" charset="0"/>
                <a:cs typeface="Consolas" panose="020B0609020204030204" pitchFamily="49" charset="0"/>
              </a:rPr>
              <a:t> </a:t>
            </a:r>
            <a:r>
              <a:rPr lang="en-CA" sz="1450" dirty="0" smtClean="0">
                <a:solidFill>
                  <a:srgbClr val="FF0000"/>
                </a:solidFill>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std::size_t const end ) </a:t>
            </a:r>
            <a:r>
              <a:rPr lang="en-CA" sz="1450" dirty="0">
                <a:latin typeface="Consolas" panose="020B0609020204030204" pitchFamily="49" charset="0"/>
                <a:cs typeface="Consolas" panose="020B0609020204030204" pitchFamily="49" charset="0"/>
              </a:rPr>
              <a:t>{</a:t>
            </a:r>
          </a:p>
          <a:p>
            <a:pPr marL="800100" lvl="2" indent="0">
              <a:buNone/>
            </a:pPr>
            <a:r>
              <a:rPr lang="en-CA" sz="1450" dirty="0">
                <a:latin typeface="Consolas" panose="020B0609020204030204" pitchFamily="49" charset="0"/>
                <a:cs typeface="Consolas" panose="020B0609020204030204" pitchFamily="49" charset="0"/>
              </a:rPr>
              <a:t>    for ( std::size_t </a:t>
            </a:r>
            <a:r>
              <a:rPr lang="en-CA" sz="1450" dirty="0" smtClean="0">
                <a:latin typeface="Consolas" panose="020B0609020204030204" pitchFamily="49" charset="0"/>
                <a:cs typeface="Consolas" panose="020B0609020204030204" pitchFamily="49" charset="0"/>
              </a:rPr>
              <a:t>k{end </a:t>
            </a:r>
            <a:r>
              <a:rPr lang="en-CA" sz="1450" dirty="0">
                <a:latin typeface="Consolas" panose="020B0609020204030204" pitchFamily="49" charset="0"/>
                <a:cs typeface="Consolas" panose="020B0609020204030204" pitchFamily="49" charset="0"/>
              </a:rPr>
              <a:t>- 1}; k &gt; </a:t>
            </a:r>
            <a:r>
              <a:rPr lang="en-CA" sz="1450" dirty="0" smtClean="0">
                <a:latin typeface="Consolas" panose="020B0609020204030204" pitchFamily="49" charset="0"/>
                <a:cs typeface="Consolas" panose="020B0609020204030204" pitchFamily="49" charset="0"/>
              </a:rPr>
              <a:t>begin; --k </a:t>
            </a:r>
            <a:r>
              <a:rPr lang="en-CA" sz="1450" dirty="0">
                <a:latin typeface="Consolas" panose="020B0609020204030204" pitchFamily="49" charset="0"/>
                <a:cs typeface="Consolas" panose="020B0609020204030204" pitchFamily="49" charset="0"/>
              </a:rPr>
              <a:t>) {</a:t>
            </a:r>
          </a:p>
          <a:p>
            <a:pPr marL="800100" lvl="2" indent="0">
              <a:buNone/>
            </a:pPr>
            <a:r>
              <a:rPr lang="en-CA" sz="1450" dirty="0">
                <a:latin typeface="Consolas" panose="020B0609020204030204" pitchFamily="49" charset="0"/>
                <a:cs typeface="Consolas" panose="020B0609020204030204" pitchFamily="49" charset="0"/>
              </a:rPr>
              <a:t>        std::size_t </a:t>
            </a:r>
            <a:r>
              <a:rPr lang="en-CA" sz="1450" dirty="0" err="1" smtClean="0">
                <a:latin typeface="Consolas" panose="020B0609020204030204" pitchFamily="49" charset="0"/>
                <a:cs typeface="Consolas" panose="020B0609020204030204" pitchFamily="49" charset="0"/>
              </a:rPr>
              <a:t>index_max</a:t>
            </a:r>
            <a:r>
              <a:rPr lang="en-CA" sz="1450" dirty="0" smtClean="0">
                <a:latin typeface="Consolas" panose="020B0609020204030204" pitchFamily="49" charset="0"/>
                <a:cs typeface="Consolas" panose="020B0609020204030204" pitchFamily="49" charset="0"/>
              </a:rPr>
              <a:t>{ </a:t>
            </a:r>
            <a:r>
              <a:rPr lang="en-CA" sz="1450" dirty="0" err="1" smtClean="0">
                <a:latin typeface="Consolas" panose="020B0609020204030204" pitchFamily="49" charset="0"/>
                <a:cs typeface="Consolas" panose="020B0609020204030204" pitchFamily="49" charset="0"/>
              </a:rPr>
              <a:t>find_max</a:t>
            </a:r>
            <a:r>
              <a:rPr lang="en-CA" sz="1450" dirty="0">
                <a:latin typeface="Consolas" panose="020B0609020204030204" pitchFamily="49" charset="0"/>
                <a:cs typeface="Consolas" panose="020B0609020204030204" pitchFamily="49" charset="0"/>
              </a:rPr>
              <a:t>( array, </a:t>
            </a:r>
            <a:r>
              <a:rPr lang="en-CA" sz="1450" dirty="0" smtClean="0">
                <a:latin typeface="Consolas" panose="020B0609020204030204" pitchFamily="49" charset="0"/>
                <a:cs typeface="Consolas" panose="020B0609020204030204" pitchFamily="49" charset="0"/>
              </a:rPr>
              <a:t>begin, k + 1 ) };</a:t>
            </a:r>
            <a:endParaRPr lang="en-CA" sz="1450" dirty="0">
              <a:latin typeface="Consolas" panose="020B0609020204030204" pitchFamily="49" charset="0"/>
              <a:cs typeface="Consolas" panose="020B0609020204030204" pitchFamily="49" charset="0"/>
            </a:endParaRPr>
          </a:p>
          <a:p>
            <a:pPr marL="800100" lvl="2" indent="0">
              <a:buNone/>
            </a:pPr>
            <a:r>
              <a:rPr lang="en-CA" sz="1450" dirty="0">
                <a:latin typeface="Consolas" panose="020B0609020204030204" pitchFamily="49" charset="0"/>
                <a:cs typeface="Consolas" panose="020B0609020204030204" pitchFamily="49" charset="0"/>
              </a:rPr>
              <a:t>        std::swap( </a:t>
            </a:r>
            <a:r>
              <a:rPr lang="en-CA" sz="1450" dirty="0" smtClean="0">
                <a:latin typeface="Consolas" panose="020B0609020204030204" pitchFamily="49" charset="0"/>
                <a:cs typeface="Consolas" panose="020B0609020204030204" pitchFamily="49" charset="0"/>
              </a:rPr>
              <a:t>array[</a:t>
            </a:r>
            <a:r>
              <a:rPr lang="en-CA" sz="1450" dirty="0" err="1" smtClean="0">
                <a:latin typeface="Consolas" panose="020B0609020204030204" pitchFamily="49" charset="0"/>
                <a:cs typeface="Consolas" panose="020B0609020204030204" pitchFamily="49" charset="0"/>
              </a:rPr>
              <a:t>index_max</a:t>
            </a:r>
            <a:r>
              <a:rPr lang="en-CA" sz="1450" dirty="0" smtClean="0">
                <a:latin typeface="Consolas" panose="020B0609020204030204" pitchFamily="49" charset="0"/>
                <a:cs typeface="Consolas" panose="020B0609020204030204" pitchFamily="49" charset="0"/>
              </a:rPr>
              <a:t>], </a:t>
            </a:r>
            <a:r>
              <a:rPr lang="en-CA" sz="1450" dirty="0">
                <a:latin typeface="Consolas" panose="020B0609020204030204" pitchFamily="49" charset="0"/>
                <a:cs typeface="Consolas" panose="020B0609020204030204" pitchFamily="49" charset="0"/>
              </a:rPr>
              <a:t>array[k] );</a:t>
            </a:r>
          </a:p>
          <a:p>
            <a:pPr marL="800100" lvl="2" indent="0">
              <a:buNone/>
            </a:pPr>
            <a:r>
              <a:rPr lang="en-CA" sz="1450" dirty="0">
                <a:latin typeface="Consolas" panose="020B0609020204030204" pitchFamily="49" charset="0"/>
                <a:cs typeface="Consolas" panose="020B0609020204030204" pitchFamily="49" charset="0"/>
              </a:rPr>
              <a:t>    }</a:t>
            </a:r>
          </a:p>
          <a:p>
            <a:pPr marL="800100" lvl="2" indent="0">
              <a:buNone/>
            </a:pPr>
            <a:r>
              <a:rPr lang="en-CA" sz="1450" dirty="0" smtClean="0">
                <a:latin typeface="Consolas" panose="020B0609020204030204" pitchFamily="49" charset="0"/>
                <a:cs typeface="Consolas" panose="020B0609020204030204" pitchFamily="49" charset="0"/>
              </a:rPr>
              <a:t>}</a:t>
            </a:r>
          </a:p>
          <a:p>
            <a:pPr marL="800100" lvl="2" indent="0">
              <a:buNone/>
            </a:pPr>
            <a:endParaRPr lang="en-US" sz="1450" dirty="0">
              <a:latin typeface="Consolas" panose="020B0609020204030204" pitchFamily="49" charset="0"/>
              <a:cs typeface="Consolas" panose="020B0609020204030204" pitchFamily="49" charset="0"/>
            </a:endParaRPr>
          </a:p>
          <a:p>
            <a:pPr lvl="0"/>
            <a:r>
              <a:rPr lang="en-CA" dirty="0" smtClean="0">
                <a:solidFill>
                  <a:prstClr val="black"/>
                </a:solidFill>
              </a:rPr>
              <a:t>Note that the </a:t>
            </a:r>
            <a:r>
              <a:rPr lang="en-CA" dirty="0" smtClean="0">
                <a:solidFill>
                  <a:prstClr val="black"/>
                </a:solidFill>
                <a:latin typeface="Consolas" panose="020B0609020204030204" pitchFamily="49" charset="0"/>
              </a:rPr>
              <a:t>std::swap</a:t>
            </a:r>
            <a:r>
              <a:rPr lang="en-CA" dirty="0" smtClean="0">
                <a:solidFill>
                  <a:prstClr val="black"/>
                </a:solidFill>
              </a:rPr>
              <a:t> function doesn’t care about it’s arguments?</a:t>
            </a:r>
            <a:endParaRPr lang="en-CA" dirty="0">
              <a:solidFill>
                <a:prstClr val="black"/>
              </a:solidFill>
            </a:endParaRPr>
          </a:p>
          <a:p>
            <a:pPr marL="800100" lvl="2" indent="0">
              <a:buNone/>
            </a:pPr>
            <a:endParaRPr lang="en-CA" sz="145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660697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Observe that much functionality does not depend on specific types</a:t>
            </a:r>
            <a:endParaRPr lang="en-CA" dirty="0" smtClean="0">
              <a:latin typeface="Consolas" panose="020B0609020204030204" pitchFamily="49" charset="0"/>
              <a:cs typeface="Consolas" panose="020B0609020204030204" pitchFamily="49" charset="0"/>
            </a:endParaRPr>
          </a:p>
          <a:p>
            <a:pPr lvl="1"/>
            <a:r>
              <a:rPr lang="en-CA" dirty="0" smtClean="0"/>
              <a:t>See that normally different types require different function definitions</a:t>
            </a:r>
          </a:p>
          <a:p>
            <a:pPr lvl="1"/>
            <a:r>
              <a:rPr lang="en-CA" dirty="0" smtClean="0"/>
              <a:t>Understand this is a serious waste of effort</a:t>
            </a:r>
          </a:p>
          <a:p>
            <a:pPr lvl="1"/>
            <a:r>
              <a:rPr lang="en-CA" dirty="0" smtClean="0"/>
              <a:t>Introduce templates and their use</a:t>
            </a:r>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Selection sort</a:t>
            </a:r>
            <a:endParaRPr lang="en-CA" dirty="0"/>
          </a:p>
        </p:txBody>
      </p:sp>
      <p:sp>
        <p:nvSpPr>
          <p:cNvPr id="3" name="Content Placeholder 2"/>
          <p:cNvSpPr>
            <a:spLocks noGrp="1"/>
          </p:cNvSpPr>
          <p:nvPr>
            <p:ph idx="1"/>
          </p:nvPr>
        </p:nvSpPr>
        <p:spPr/>
        <p:txBody>
          <a:bodyPr/>
          <a:lstStyle/>
          <a:p>
            <a:r>
              <a:rPr lang="en-CA" dirty="0" smtClean="0"/>
              <a:t>Recall the selection sort function:</a:t>
            </a:r>
            <a:endParaRPr lang="en-CA" dirty="0" smtClean="0"/>
          </a:p>
          <a:p>
            <a:pPr marL="800100" lvl="2" indent="0">
              <a:buNone/>
            </a:pPr>
            <a:r>
              <a:rPr lang="en-CA" sz="1450" dirty="0" smtClean="0">
                <a:latin typeface="Consolas" panose="020B0609020204030204" pitchFamily="49" charset="0"/>
                <a:cs typeface="Consolas" panose="020B0609020204030204" pitchFamily="49" charset="0"/>
              </a:rPr>
              <a:t>void </a:t>
            </a:r>
            <a:r>
              <a:rPr lang="en-CA" sz="1450" dirty="0" err="1">
                <a:latin typeface="Consolas" panose="020B0609020204030204" pitchFamily="49" charset="0"/>
                <a:cs typeface="Consolas" panose="020B0609020204030204" pitchFamily="49" charset="0"/>
              </a:rPr>
              <a:t>selection_sort</a:t>
            </a: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double </a:t>
            </a:r>
            <a:r>
              <a:rPr lang="en-CA" sz="1450" dirty="0">
                <a:latin typeface="Consolas" panose="020B0609020204030204" pitchFamily="49" charset="0"/>
                <a:cs typeface="Consolas" panose="020B0609020204030204" pitchFamily="49" charset="0"/>
              </a:rPr>
              <a:t>array</a:t>
            </a:r>
            <a:r>
              <a:rPr lang="en-CA" sz="1450" dirty="0" smtClean="0">
                <a:latin typeface="Consolas" panose="020B0609020204030204" pitchFamily="49" charset="0"/>
                <a:cs typeface="Consolas" panose="020B0609020204030204" pitchFamily="49" charset="0"/>
              </a:rPr>
              <a:t>[],</a:t>
            </a:r>
          </a:p>
          <a:p>
            <a:pPr marL="800100" lvl="2" indent="0">
              <a:buNone/>
            </a:pPr>
            <a:r>
              <a:rPr lang="en-CA" sz="1450" dirty="0">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                    </a:t>
            </a:r>
            <a:r>
              <a:rPr lang="en-CA" sz="1450" dirty="0">
                <a:latin typeface="Consolas" panose="020B0609020204030204" pitchFamily="49" charset="0"/>
                <a:cs typeface="Consolas" panose="020B0609020204030204" pitchFamily="49" charset="0"/>
              </a:rPr>
              <a:t>std::size_t </a:t>
            </a:r>
            <a:r>
              <a:rPr lang="en-CA" sz="1450" dirty="0" smtClean="0">
                <a:latin typeface="Consolas" panose="020B0609020204030204" pitchFamily="49" charset="0"/>
                <a:cs typeface="Consolas" panose="020B0609020204030204" pitchFamily="49" charset="0"/>
              </a:rPr>
              <a:t>const begin,</a:t>
            </a:r>
          </a:p>
          <a:p>
            <a:pPr marL="800100" lvl="2" indent="0">
              <a:buNone/>
            </a:pPr>
            <a:r>
              <a:rPr lang="en-CA" sz="1450" dirty="0">
                <a:solidFill>
                  <a:srgbClr val="FF0000"/>
                </a:solidFill>
                <a:latin typeface="Consolas" panose="020B0609020204030204" pitchFamily="49" charset="0"/>
                <a:cs typeface="Consolas" panose="020B0609020204030204" pitchFamily="49" charset="0"/>
              </a:rPr>
              <a:t> </a:t>
            </a:r>
            <a:r>
              <a:rPr lang="en-CA" sz="1450" dirty="0" smtClean="0">
                <a:solidFill>
                  <a:srgbClr val="FF0000"/>
                </a:solidFill>
                <a:latin typeface="Consolas" panose="020B0609020204030204" pitchFamily="49" charset="0"/>
                <a:cs typeface="Consolas" panose="020B0609020204030204" pitchFamily="49" charset="0"/>
              </a:rPr>
              <a:t>                    </a:t>
            </a:r>
            <a:r>
              <a:rPr lang="en-CA" sz="1450" dirty="0" smtClean="0">
                <a:latin typeface="Consolas" panose="020B0609020204030204" pitchFamily="49" charset="0"/>
                <a:cs typeface="Consolas" panose="020B0609020204030204" pitchFamily="49" charset="0"/>
              </a:rPr>
              <a:t>std::size_t const end ) </a:t>
            </a:r>
            <a:r>
              <a:rPr lang="en-CA" sz="1450" dirty="0">
                <a:latin typeface="Consolas" panose="020B0609020204030204" pitchFamily="49" charset="0"/>
                <a:cs typeface="Consolas" panose="020B0609020204030204" pitchFamily="49" charset="0"/>
              </a:rPr>
              <a:t>{</a:t>
            </a:r>
          </a:p>
          <a:p>
            <a:pPr marL="800100" lvl="2" indent="0">
              <a:buNone/>
            </a:pPr>
            <a:r>
              <a:rPr lang="en-CA" sz="1450" dirty="0">
                <a:latin typeface="Consolas" panose="020B0609020204030204" pitchFamily="49" charset="0"/>
                <a:cs typeface="Consolas" panose="020B0609020204030204" pitchFamily="49" charset="0"/>
              </a:rPr>
              <a:t>    for ( std::size_t </a:t>
            </a:r>
            <a:r>
              <a:rPr lang="en-CA" sz="1450" dirty="0" smtClean="0">
                <a:latin typeface="Consolas" panose="020B0609020204030204" pitchFamily="49" charset="0"/>
                <a:cs typeface="Consolas" panose="020B0609020204030204" pitchFamily="49" charset="0"/>
              </a:rPr>
              <a:t>k{end </a:t>
            </a:r>
            <a:r>
              <a:rPr lang="en-CA" sz="1450" dirty="0">
                <a:latin typeface="Consolas" panose="020B0609020204030204" pitchFamily="49" charset="0"/>
                <a:cs typeface="Consolas" panose="020B0609020204030204" pitchFamily="49" charset="0"/>
              </a:rPr>
              <a:t>- 1}; k &gt; </a:t>
            </a:r>
            <a:r>
              <a:rPr lang="en-CA" sz="1450" dirty="0" smtClean="0">
                <a:latin typeface="Consolas" panose="020B0609020204030204" pitchFamily="49" charset="0"/>
                <a:cs typeface="Consolas" panose="020B0609020204030204" pitchFamily="49" charset="0"/>
              </a:rPr>
              <a:t>begin; --k </a:t>
            </a:r>
            <a:r>
              <a:rPr lang="en-CA" sz="1450" dirty="0">
                <a:latin typeface="Consolas" panose="020B0609020204030204" pitchFamily="49" charset="0"/>
                <a:cs typeface="Consolas" panose="020B0609020204030204" pitchFamily="49" charset="0"/>
              </a:rPr>
              <a:t>) {</a:t>
            </a:r>
          </a:p>
          <a:p>
            <a:pPr marL="800100" lvl="2" indent="0">
              <a:buNone/>
            </a:pPr>
            <a:r>
              <a:rPr lang="en-CA" sz="1450" dirty="0">
                <a:latin typeface="Consolas" panose="020B0609020204030204" pitchFamily="49" charset="0"/>
                <a:cs typeface="Consolas" panose="020B0609020204030204" pitchFamily="49" charset="0"/>
              </a:rPr>
              <a:t>        std::size_t </a:t>
            </a:r>
            <a:r>
              <a:rPr lang="en-CA" sz="1450" dirty="0" err="1" smtClean="0">
                <a:latin typeface="Consolas" panose="020B0609020204030204" pitchFamily="49" charset="0"/>
                <a:cs typeface="Consolas" panose="020B0609020204030204" pitchFamily="49" charset="0"/>
              </a:rPr>
              <a:t>index_max</a:t>
            </a:r>
            <a:r>
              <a:rPr lang="en-CA" sz="1450" dirty="0" smtClean="0">
                <a:latin typeface="Consolas" panose="020B0609020204030204" pitchFamily="49" charset="0"/>
                <a:cs typeface="Consolas" panose="020B0609020204030204" pitchFamily="49" charset="0"/>
              </a:rPr>
              <a:t>{ </a:t>
            </a:r>
            <a:r>
              <a:rPr lang="en-CA" sz="1450" dirty="0" err="1" smtClean="0">
                <a:latin typeface="Consolas" panose="020B0609020204030204" pitchFamily="49" charset="0"/>
                <a:cs typeface="Consolas" panose="020B0609020204030204" pitchFamily="49" charset="0"/>
              </a:rPr>
              <a:t>find_max</a:t>
            </a:r>
            <a:r>
              <a:rPr lang="en-CA" sz="1450" dirty="0">
                <a:latin typeface="Consolas" panose="020B0609020204030204" pitchFamily="49" charset="0"/>
                <a:cs typeface="Consolas" panose="020B0609020204030204" pitchFamily="49" charset="0"/>
              </a:rPr>
              <a:t>( array, </a:t>
            </a:r>
            <a:r>
              <a:rPr lang="en-CA" sz="1450" dirty="0" smtClean="0">
                <a:latin typeface="Consolas" panose="020B0609020204030204" pitchFamily="49" charset="0"/>
                <a:cs typeface="Consolas" panose="020B0609020204030204" pitchFamily="49" charset="0"/>
              </a:rPr>
              <a:t>begin, k + 1 ) };</a:t>
            </a:r>
            <a:endParaRPr lang="en-CA" sz="1450" dirty="0">
              <a:latin typeface="Consolas" panose="020B0609020204030204" pitchFamily="49" charset="0"/>
              <a:cs typeface="Consolas" panose="020B0609020204030204" pitchFamily="49" charset="0"/>
            </a:endParaRPr>
          </a:p>
          <a:p>
            <a:pPr marL="800100" lvl="2" indent="0">
              <a:buNone/>
            </a:pPr>
            <a:r>
              <a:rPr lang="en-CA" sz="1450" dirty="0">
                <a:latin typeface="Consolas" panose="020B0609020204030204" pitchFamily="49" charset="0"/>
                <a:cs typeface="Consolas" panose="020B0609020204030204" pitchFamily="49" charset="0"/>
              </a:rPr>
              <a:t>        std::swap( </a:t>
            </a:r>
            <a:r>
              <a:rPr lang="en-CA" sz="1450" dirty="0" smtClean="0">
                <a:latin typeface="Consolas" panose="020B0609020204030204" pitchFamily="49" charset="0"/>
                <a:cs typeface="Consolas" panose="020B0609020204030204" pitchFamily="49" charset="0"/>
              </a:rPr>
              <a:t>array[</a:t>
            </a:r>
            <a:r>
              <a:rPr lang="en-CA" sz="1450" dirty="0" err="1" smtClean="0">
                <a:latin typeface="Consolas" panose="020B0609020204030204" pitchFamily="49" charset="0"/>
                <a:cs typeface="Consolas" panose="020B0609020204030204" pitchFamily="49" charset="0"/>
              </a:rPr>
              <a:t>index_max</a:t>
            </a:r>
            <a:r>
              <a:rPr lang="en-CA" sz="1450" dirty="0" smtClean="0">
                <a:latin typeface="Consolas" panose="020B0609020204030204" pitchFamily="49" charset="0"/>
                <a:cs typeface="Consolas" panose="020B0609020204030204" pitchFamily="49" charset="0"/>
              </a:rPr>
              <a:t>], </a:t>
            </a:r>
            <a:r>
              <a:rPr lang="en-CA" sz="1450" dirty="0">
                <a:latin typeface="Consolas" panose="020B0609020204030204" pitchFamily="49" charset="0"/>
                <a:cs typeface="Consolas" panose="020B0609020204030204" pitchFamily="49" charset="0"/>
              </a:rPr>
              <a:t>array[k] );</a:t>
            </a:r>
          </a:p>
          <a:p>
            <a:pPr marL="800100" lvl="2" indent="0">
              <a:buNone/>
            </a:pPr>
            <a:r>
              <a:rPr lang="en-CA" sz="1450" dirty="0">
                <a:latin typeface="Consolas" panose="020B0609020204030204" pitchFamily="49" charset="0"/>
                <a:cs typeface="Consolas" panose="020B0609020204030204" pitchFamily="49" charset="0"/>
              </a:rPr>
              <a:t>    }</a:t>
            </a:r>
          </a:p>
          <a:p>
            <a:pPr marL="800100" lvl="2" indent="0">
              <a:buNone/>
            </a:pPr>
            <a:r>
              <a:rPr lang="en-CA" sz="1450" dirty="0" smtClean="0">
                <a:latin typeface="Consolas" panose="020B0609020204030204" pitchFamily="49" charset="0"/>
                <a:cs typeface="Consolas" panose="020B0609020204030204" pitchFamily="49" charset="0"/>
              </a:rPr>
              <a:t>}</a:t>
            </a:r>
          </a:p>
          <a:p>
            <a:pPr lvl="0"/>
            <a:r>
              <a:rPr lang="en-CA" dirty="0" smtClean="0">
                <a:solidFill>
                  <a:prstClr val="black"/>
                </a:solidFill>
              </a:rPr>
              <a:t>Note that the </a:t>
            </a:r>
            <a:r>
              <a:rPr lang="en-CA" dirty="0" smtClean="0">
                <a:solidFill>
                  <a:prstClr val="black"/>
                </a:solidFill>
                <a:latin typeface="Consolas" panose="020B0609020204030204" pitchFamily="49" charset="0"/>
              </a:rPr>
              <a:t>std::swap</a:t>
            </a:r>
            <a:r>
              <a:rPr lang="en-CA" dirty="0" smtClean="0">
                <a:solidFill>
                  <a:prstClr val="black"/>
                </a:solidFill>
              </a:rPr>
              <a:t> function doesn’t care about it’s arguments:</a:t>
            </a:r>
          </a:p>
          <a:p>
            <a:pPr lvl="1"/>
            <a:r>
              <a:rPr lang="en-US" dirty="0" smtClean="0">
                <a:solidFill>
                  <a:prstClr val="black"/>
                </a:solidFill>
              </a:rPr>
              <a:t>The standard library version uses templates:</a:t>
            </a:r>
          </a:p>
          <a:p>
            <a:pPr marL="1771650" lvl="4" indent="0">
              <a:buNone/>
            </a:pPr>
            <a:r>
              <a:rPr lang="en-US" dirty="0" smtClean="0">
                <a:solidFill>
                  <a:srgbClr val="FF0000"/>
                </a:solidFill>
                <a:latin typeface="Consolas" panose="020B0609020204030204" pitchFamily="49" charset="0"/>
              </a:rPr>
              <a:t>template &lt;</a:t>
            </a:r>
            <a:r>
              <a:rPr lang="en-US" dirty="0" err="1" smtClean="0">
                <a:solidFill>
                  <a:srgbClr val="FF0000"/>
                </a:solidFill>
                <a:latin typeface="Consolas" panose="020B0609020204030204" pitchFamily="49" charset="0"/>
              </a:rPr>
              <a:t>typename</a:t>
            </a:r>
            <a:r>
              <a:rPr lang="en-US" dirty="0" smtClean="0">
                <a:solidFill>
                  <a:srgbClr val="FF0000"/>
                </a:solidFill>
                <a:latin typeface="Consolas" panose="020B0609020204030204" pitchFamily="49" charset="0"/>
              </a:rPr>
              <a:t> T&gt;</a:t>
            </a:r>
          </a:p>
          <a:p>
            <a:pPr marL="1771650" lvl="4" indent="0">
              <a:buNone/>
            </a:pPr>
            <a:r>
              <a:rPr lang="en-US" dirty="0" smtClean="0">
                <a:solidFill>
                  <a:prstClr val="black"/>
                </a:solidFill>
                <a:latin typeface="Consolas" panose="020B0609020204030204" pitchFamily="49" charset="0"/>
              </a:rPr>
              <a:t>void swap( </a:t>
            </a:r>
            <a:r>
              <a:rPr lang="en-US" dirty="0" smtClean="0">
                <a:solidFill>
                  <a:srgbClr val="FF0000"/>
                </a:solidFill>
                <a:latin typeface="Consolas" panose="020B0609020204030204" pitchFamily="49" charset="0"/>
              </a:rPr>
              <a:t>T</a:t>
            </a:r>
            <a:r>
              <a:rPr lang="en-US" dirty="0" smtClean="0">
                <a:solidFill>
                  <a:prstClr val="black"/>
                </a:solidFill>
                <a:latin typeface="Consolas" panose="020B0609020204030204" pitchFamily="49" charset="0"/>
              </a:rPr>
              <a:t> &amp;a, </a:t>
            </a:r>
            <a:r>
              <a:rPr lang="en-US" dirty="0" smtClean="0">
                <a:solidFill>
                  <a:srgbClr val="FF0000"/>
                </a:solidFill>
                <a:latin typeface="Consolas" panose="020B0609020204030204" pitchFamily="49" charset="0"/>
              </a:rPr>
              <a:t>T</a:t>
            </a:r>
            <a:r>
              <a:rPr lang="en-US" dirty="0" smtClean="0">
                <a:solidFill>
                  <a:prstClr val="black"/>
                </a:solidFill>
                <a:latin typeface="Consolas" panose="020B0609020204030204" pitchFamily="49" charset="0"/>
              </a:rPr>
              <a:t> &amp;b ) {</a:t>
            </a:r>
          </a:p>
          <a:p>
            <a:pPr marL="1771650" lvl="4" indent="0">
              <a:buNone/>
            </a:pPr>
            <a:r>
              <a:rPr lang="en-US" dirty="0">
                <a:solidFill>
                  <a:prstClr val="black"/>
                </a:solidFill>
                <a:latin typeface="Consolas" panose="020B0609020204030204" pitchFamily="49" charset="0"/>
              </a:rPr>
              <a:t> </a:t>
            </a:r>
            <a:r>
              <a:rPr lang="en-US" dirty="0" smtClean="0">
                <a:solidFill>
                  <a:prstClr val="black"/>
                </a:solidFill>
                <a:latin typeface="Consolas" panose="020B0609020204030204" pitchFamily="49" charset="0"/>
              </a:rPr>
              <a:t>   </a:t>
            </a:r>
            <a:r>
              <a:rPr lang="en-US" dirty="0" smtClean="0">
                <a:solidFill>
                  <a:srgbClr val="FF0000"/>
                </a:solidFill>
                <a:latin typeface="Consolas" panose="020B0609020204030204" pitchFamily="49" charset="0"/>
              </a:rPr>
              <a:t>T</a:t>
            </a:r>
            <a:r>
              <a:rPr lang="en-US" dirty="0" smtClean="0">
                <a:solidFill>
                  <a:prstClr val="black"/>
                </a:solidFill>
                <a:latin typeface="Consolas" panose="020B0609020204030204" pitchFamily="49" charset="0"/>
              </a:rPr>
              <a:t> c{a};</a:t>
            </a:r>
          </a:p>
          <a:p>
            <a:pPr marL="1771650" lvl="4" indent="0">
              <a:buNone/>
            </a:pPr>
            <a:r>
              <a:rPr lang="en-US" dirty="0">
                <a:solidFill>
                  <a:prstClr val="black"/>
                </a:solidFill>
                <a:latin typeface="Consolas" panose="020B0609020204030204" pitchFamily="49" charset="0"/>
              </a:rPr>
              <a:t> </a:t>
            </a:r>
            <a:r>
              <a:rPr lang="en-US" dirty="0" smtClean="0">
                <a:solidFill>
                  <a:prstClr val="black"/>
                </a:solidFill>
                <a:latin typeface="Consolas" panose="020B0609020204030204" pitchFamily="49" charset="0"/>
              </a:rPr>
              <a:t>   a = b;</a:t>
            </a:r>
          </a:p>
          <a:p>
            <a:pPr marL="1771650" lvl="4" indent="0">
              <a:buNone/>
            </a:pPr>
            <a:r>
              <a:rPr lang="en-US" dirty="0">
                <a:solidFill>
                  <a:prstClr val="black"/>
                </a:solidFill>
                <a:latin typeface="Consolas" panose="020B0609020204030204" pitchFamily="49" charset="0"/>
              </a:rPr>
              <a:t> </a:t>
            </a:r>
            <a:r>
              <a:rPr lang="en-US" dirty="0" smtClean="0">
                <a:solidFill>
                  <a:prstClr val="black"/>
                </a:solidFill>
                <a:latin typeface="Consolas" panose="020B0609020204030204" pitchFamily="49" charset="0"/>
              </a:rPr>
              <a:t>   b = c;</a:t>
            </a:r>
          </a:p>
          <a:p>
            <a:pPr marL="1771650" lvl="4" indent="0">
              <a:buNone/>
            </a:pPr>
            <a:r>
              <a:rPr lang="en-US" dirty="0">
                <a:solidFill>
                  <a:prstClr val="black"/>
                </a:solidFill>
                <a:latin typeface="Consolas" panose="020B0609020204030204" pitchFamily="49" charset="0"/>
              </a:rPr>
              <a:t>}</a:t>
            </a:r>
            <a:endParaRPr lang="en-CA" dirty="0">
              <a:solidFill>
                <a:prstClr val="black"/>
              </a:solidFill>
              <a:latin typeface="Consolas" panose="020B0609020204030204" pitchFamily="49" charset="0"/>
            </a:endParaRPr>
          </a:p>
          <a:p>
            <a:pPr marL="1714500" lvl="4" indent="0">
              <a:buNone/>
            </a:pPr>
            <a:endParaRPr lang="en-CA" sz="125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201875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Selection sort</a:t>
            </a:r>
            <a:endParaRPr lang="en-CA" dirty="0"/>
          </a:p>
        </p:txBody>
      </p:sp>
      <p:sp>
        <p:nvSpPr>
          <p:cNvPr id="3" name="Content Placeholder 2"/>
          <p:cNvSpPr>
            <a:spLocks noGrp="1"/>
          </p:cNvSpPr>
          <p:nvPr>
            <p:ph idx="1"/>
          </p:nvPr>
        </p:nvSpPr>
        <p:spPr/>
        <p:txBody>
          <a:bodyPr/>
          <a:lstStyle/>
          <a:p>
            <a:r>
              <a:rPr lang="en-CA" dirty="0" smtClean="0"/>
              <a:t>Thus, we can make selection sort use templates:</a:t>
            </a:r>
          </a:p>
          <a:p>
            <a:pPr lvl="1"/>
            <a:r>
              <a:rPr lang="en-US" dirty="0" smtClean="0"/>
              <a:t>Calls to </a:t>
            </a:r>
            <a:r>
              <a:rPr lang="en-US" dirty="0" err="1" smtClean="0">
                <a:latin typeface="Consolas" panose="020B0609020204030204" pitchFamily="49" charset="0"/>
              </a:rPr>
              <a:t>find_max</a:t>
            </a:r>
            <a:r>
              <a:rPr lang="en-US" dirty="0" smtClean="0"/>
              <a:t> and </a:t>
            </a:r>
            <a:r>
              <a:rPr lang="en-US" dirty="0" smtClean="0">
                <a:latin typeface="Consolas" panose="020B0609020204030204" pitchFamily="49" charset="0"/>
              </a:rPr>
              <a:t>std::swap</a:t>
            </a:r>
            <a:r>
              <a:rPr lang="en-US" dirty="0" smtClean="0"/>
              <a:t> also will use the correct types</a:t>
            </a:r>
            <a:endParaRPr lang="en-CA" dirty="0" smtClean="0"/>
          </a:p>
          <a:p>
            <a:pPr marL="800100" lvl="2" indent="0">
              <a:buNone/>
            </a:pPr>
            <a:r>
              <a:rPr lang="en-US" sz="1500" dirty="0">
                <a:solidFill>
                  <a:srgbClr val="FF0000"/>
                </a:solidFill>
                <a:latin typeface="Consolas" panose="020B0609020204030204" pitchFamily="49" charset="0"/>
              </a:rPr>
              <a:t>template &lt;</a:t>
            </a:r>
            <a:r>
              <a:rPr lang="en-US" sz="1500" dirty="0" err="1">
                <a:solidFill>
                  <a:srgbClr val="FF0000"/>
                </a:solidFill>
                <a:latin typeface="Consolas" panose="020B0609020204030204" pitchFamily="49" charset="0"/>
              </a:rPr>
              <a:t>typename</a:t>
            </a:r>
            <a:r>
              <a:rPr lang="en-US" sz="1500" dirty="0">
                <a:solidFill>
                  <a:srgbClr val="FF0000"/>
                </a:solidFill>
                <a:latin typeface="Consolas" panose="020B0609020204030204" pitchFamily="49" charset="0"/>
              </a:rPr>
              <a:t> T&gt;</a:t>
            </a:r>
          </a:p>
          <a:p>
            <a:pPr marL="800100" lvl="2" indent="0">
              <a:buNone/>
            </a:pPr>
            <a:r>
              <a:rPr lang="en-CA" sz="1500" dirty="0" smtClean="0">
                <a:latin typeface="Consolas" panose="020B0609020204030204" pitchFamily="49" charset="0"/>
                <a:cs typeface="Consolas" panose="020B0609020204030204" pitchFamily="49" charset="0"/>
              </a:rPr>
              <a:t>void </a:t>
            </a:r>
            <a:r>
              <a:rPr lang="en-CA" sz="1500" dirty="0" err="1">
                <a:latin typeface="Consolas" panose="020B0609020204030204" pitchFamily="49" charset="0"/>
                <a:cs typeface="Consolas" panose="020B0609020204030204" pitchFamily="49" charset="0"/>
              </a:rPr>
              <a:t>selection_sort</a:t>
            </a:r>
            <a:r>
              <a:rPr lang="en-CA" sz="1500" dirty="0">
                <a:latin typeface="Consolas" panose="020B0609020204030204" pitchFamily="49" charset="0"/>
                <a:cs typeface="Consolas" panose="020B0609020204030204" pitchFamily="49" charset="0"/>
              </a:rPr>
              <a:t>( </a:t>
            </a:r>
            <a:r>
              <a:rPr lang="en-CA" sz="1500" dirty="0" smtClean="0">
                <a:solidFill>
                  <a:srgbClr val="FF0000"/>
                </a:solidFill>
                <a:latin typeface="Consolas" panose="020B0609020204030204" pitchFamily="49" charset="0"/>
                <a:cs typeface="Consolas" panose="020B0609020204030204" pitchFamily="49" charset="0"/>
              </a:rPr>
              <a:t>T</a:t>
            </a: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array</a:t>
            </a:r>
            <a:r>
              <a:rPr lang="en-CA" sz="1500" dirty="0" smtClean="0">
                <a:latin typeface="Consolas" panose="020B0609020204030204" pitchFamily="49" charset="0"/>
                <a:cs typeface="Consolas" panose="020B0609020204030204" pitchFamily="49" charset="0"/>
              </a:rPr>
              <a:t>[],</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std::size_t </a:t>
            </a:r>
            <a:r>
              <a:rPr lang="en-CA" sz="1500" dirty="0" smtClean="0">
                <a:latin typeface="Consolas" panose="020B0609020204030204" pitchFamily="49" charset="0"/>
                <a:cs typeface="Consolas" panose="020B0609020204030204" pitchFamily="49" charset="0"/>
              </a:rPr>
              <a:t>const begin,</a:t>
            </a:r>
          </a:p>
          <a:p>
            <a:pPr marL="800100" lvl="2" indent="0">
              <a:buNone/>
            </a:pPr>
            <a:r>
              <a:rPr lang="en-CA" sz="1500" dirty="0">
                <a:solidFill>
                  <a:srgbClr val="FF0000"/>
                </a:solidFill>
                <a:latin typeface="Consolas" panose="020B0609020204030204" pitchFamily="49" charset="0"/>
                <a:cs typeface="Consolas" panose="020B0609020204030204" pitchFamily="49" charset="0"/>
              </a:rPr>
              <a:t> </a:t>
            </a:r>
            <a:r>
              <a:rPr lang="en-CA" sz="1500" dirty="0" smtClean="0">
                <a:solidFill>
                  <a:srgbClr val="FF0000"/>
                </a:solidFill>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std::size_t const end ) </a:t>
            </a:r>
            <a:r>
              <a:rPr lang="en-CA" sz="1500" dirty="0">
                <a:latin typeface="Consolas" panose="020B0609020204030204" pitchFamily="49" charset="0"/>
                <a:cs typeface="Consolas" panose="020B0609020204030204" pitchFamily="49" charset="0"/>
              </a:rPr>
              <a:t>{</a:t>
            </a:r>
          </a:p>
          <a:p>
            <a:pPr marL="800100" lvl="2" indent="0">
              <a:buNone/>
            </a:pPr>
            <a:r>
              <a:rPr lang="en-CA" sz="1500" dirty="0">
                <a:latin typeface="Consolas" panose="020B0609020204030204" pitchFamily="49" charset="0"/>
                <a:cs typeface="Consolas" panose="020B0609020204030204" pitchFamily="49" charset="0"/>
              </a:rPr>
              <a:t>    for ( std::size_t </a:t>
            </a:r>
            <a:r>
              <a:rPr lang="en-CA" sz="1500" dirty="0" smtClean="0">
                <a:latin typeface="Consolas" panose="020B0609020204030204" pitchFamily="49" charset="0"/>
                <a:cs typeface="Consolas" panose="020B0609020204030204" pitchFamily="49" charset="0"/>
              </a:rPr>
              <a:t>k{end </a:t>
            </a:r>
            <a:r>
              <a:rPr lang="en-CA" sz="1500" dirty="0">
                <a:latin typeface="Consolas" panose="020B0609020204030204" pitchFamily="49" charset="0"/>
                <a:cs typeface="Consolas" panose="020B0609020204030204" pitchFamily="49" charset="0"/>
              </a:rPr>
              <a:t>- 1}; k &gt; </a:t>
            </a:r>
            <a:r>
              <a:rPr lang="en-CA" sz="1500" dirty="0" smtClean="0">
                <a:latin typeface="Consolas" panose="020B0609020204030204" pitchFamily="49" charset="0"/>
                <a:cs typeface="Consolas" panose="020B0609020204030204" pitchFamily="49" charset="0"/>
              </a:rPr>
              <a:t>begin; --k </a:t>
            </a:r>
            <a:r>
              <a:rPr lang="en-CA" sz="1500" dirty="0">
                <a:latin typeface="Consolas" panose="020B0609020204030204" pitchFamily="49" charset="0"/>
                <a:cs typeface="Consolas" panose="020B0609020204030204" pitchFamily="49" charset="0"/>
              </a:rPr>
              <a:t>) {</a:t>
            </a:r>
          </a:p>
          <a:p>
            <a:pPr marL="800100" lvl="2" indent="0">
              <a:buNone/>
            </a:pPr>
            <a:r>
              <a:rPr lang="en-CA" sz="1500" dirty="0">
                <a:latin typeface="Consolas" panose="020B0609020204030204" pitchFamily="49" charset="0"/>
                <a:cs typeface="Consolas" panose="020B0609020204030204" pitchFamily="49" charset="0"/>
              </a:rPr>
              <a:t>        std::size_t </a:t>
            </a:r>
            <a:r>
              <a:rPr lang="en-CA" sz="1500" dirty="0" err="1" smtClean="0">
                <a:latin typeface="Consolas" panose="020B0609020204030204" pitchFamily="49" charset="0"/>
                <a:cs typeface="Consolas" panose="020B0609020204030204" pitchFamily="49" charset="0"/>
              </a:rPr>
              <a:t>index_max</a:t>
            </a:r>
            <a:r>
              <a:rPr lang="en-CA" sz="1500" dirty="0" smtClean="0">
                <a:latin typeface="Consolas" panose="020B0609020204030204" pitchFamily="49" charset="0"/>
                <a:cs typeface="Consolas" panose="020B0609020204030204" pitchFamily="49" charset="0"/>
              </a:rPr>
              <a:t>{ </a:t>
            </a:r>
            <a:r>
              <a:rPr lang="en-CA" sz="1500" dirty="0" err="1" smtClean="0">
                <a:solidFill>
                  <a:srgbClr val="0070C0"/>
                </a:solidFill>
                <a:latin typeface="Consolas" panose="020B0609020204030204" pitchFamily="49" charset="0"/>
                <a:cs typeface="Consolas" panose="020B0609020204030204" pitchFamily="49" charset="0"/>
              </a:rPr>
              <a:t>find_max</a:t>
            </a:r>
            <a:r>
              <a:rPr lang="en-CA" sz="1500" dirty="0">
                <a:solidFill>
                  <a:srgbClr val="0070C0"/>
                </a:solidFill>
                <a:latin typeface="Consolas" panose="020B0609020204030204" pitchFamily="49" charset="0"/>
                <a:cs typeface="Consolas" panose="020B0609020204030204" pitchFamily="49" charset="0"/>
              </a:rPr>
              <a:t>( array, </a:t>
            </a:r>
            <a:r>
              <a:rPr lang="en-CA" sz="1500" dirty="0" smtClean="0">
                <a:solidFill>
                  <a:srgbClr val="0070C0"/>
                </a:solidFill>
                <a:latin typeface="Consolas" panose="020B0609020204030204" pitchFamily="49" charset="0"/>
                <a:cs typeface="Consolas" panose="020B0609020204030204" pitchFamily="49" charset="0"/>
              </a:rPr>
              <a:t>begin, k + 1 ) </a:t>
            </a:r>
            <a:r>
              <a:rPr lang="en-CA" sz="1500" dirty="0" smtClean="0">
                <a:latin typeface="Consolas" panose="020B0609020204030204" pitchFamily="49" charset="0"/>
                <a:cs typeface="Consolas" panose="020B0609020204030204" pitchFamily="49" charset="0"/>
              </a:rPr>
              <a:t>};</a:t>
            </a:r>
            <a:endParaRPr lang="en-CA" sz="1500" dirty="0">
              <a:latin typeface="Consolas" panose="020B0609020204030204" pitchFamily="49" charset="0"/>
              <a:cs typeface="Consolas" panose="020B0609020204030204" pitchFamily="49" charset="0"/>
            </a:endParaRPr>
          </a:p>
          <a:p>
            <a:pPr marL="800100" lvl="2" indent="0">
              <a:buNone/>
            </a:pPr>
            <a:r>
              <a:rPr lang="en-CA" sz="1500" dirty="0">
                <a:latin typeface="Consolas" panose="020B0609020204030204" pitchFamily="49" charset="0"/>
                <a:cs typeface="Consolas" panose="020B0609020204030204" pitchFamily="49" charset="0"/>
              </a:rPr>
              <a:t>        </a:t>
            </a:r>
            <a:r>
              <a:rPr lang="en-CA" sz="1500" dirty="0">
                <a:solidFill>
                  <a:srgbClr val="0070C0"/>
                </a:solidFill>
                <a:latin typeface="Consolas" panose="020B0609020204030204" pitchFamily="49" charset="0"/>
                <a:cs typeface="Consolas" panose="020B0609020204030204" pitchFamily="49" charset="0"/>
              </a:rPr>
              <a:t>std::swap( </a:t>
            </a:r>
            <a:r>
              <a:rPr lang="en-CA" sz="1500" dirty="0" smtClean="0">
                <a:solidFill>
                  <a:srgbClr val="0070C0"/>
                </a:solidFill>
                <a:latin typeface="Consolas" panose="020B0609020204030204" pitchFamily="49" charset="0"/>
                <a:cs typeface="Consolas" panose="020B0609020204030204" pitchFamily="49" charset="0"/>
              </a:rPr>
              <a:t>array[</a:t>
            </a:r>
            <a:r>
              <a:rPr lang="en-CA" sz="1500" dirty="0" err="1" smtClean="0">
                <a:solidFill>
                  <a:srgbClr val="0070C0"/>
                </a:solidFill>
                <a:latin typeface="Consolas" panose="020B0609020204030204" pitchFamily="49" charset="0"/>
                <a:cs typeface="Consolas" panose="020B0609020204030204" pitchFamily="49" charset="0"/>
              </a:rPr>
              <a:t>index_max</a:t>
            </a:r>
            <a:r>
              <a:rPr lang="en-CA" sz="1500" dirty="0" smtClean="0">
                <a:solidFill>
                  <a:srgbClr val="0070C0"/>
                </a:solidFill>
                <a:latin typeface="Consolas" panose="020B0609020204030204" pitchFamily="49" charset="0"/>
                <a:cs typeface="Consolas" panose="020B0609020204030204" pitchFamily="49" charset="0"/>
              </a:rPr>
              <a:t>], </a:t>
            </a:r>
            <a:r>
              <a:rPr lang="en-CA" sz="1500" dirty="0">
                <a:solidFill>
                  <a:srgbClr val="0070C0"/>
                </a:solidFill>
                <a:latin typeface="Consolas" panose="020B0609020204030204" pitchFamily="49" charset="0"/>
                <a:cs typeface="Consolas" panose="020B0609020204030204" pitchFamily="49" charset="0"/>
              </a:rPr>
              <a:t>array[k] )</a:t>
            </a:r>
            <a:r>
              <a:rPr lang="en-CA" sz="1500" dirty="0">
                <a:latin typeface="Consolas" panose="020B0609020204030204" pitchFamily="49" charset="0"/>
                <a:cs typeface="Consolas" panose="020B0609020204030204" pitchFamily="49" charset="0"/>
              </a:rPr>
              <a:t>;</a:t>
            </a:r>
          </a:p>
          <a:p>
            <a:pPr marL="800100" lvl="2" indent="0">
              <a:buNone/>
            </a:pPr>
            <a:r>
              <a:rPr lang="en-CA" sz="1500" dirty="0">
                <a:latin typeface="Consolas" panose="020B0609020204030204" pitchFamily="49" charset="0"/>
                <a:cs typeface="Consolas" panose="020B0609020204030204" pitchFamily="49" charset="0"/>
              </a:rPr>
              <a:t>    }</a:t>
            </a:r>
          </a:p>
          <a:p>
            <a:pPr marL="800100" lvl="2" indent="0">
              <a:buNone/>
            </a:pPr>
            <a:r>
              <a:rPr lang="en-CA" sz="15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863270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Standard template library</a:t>
            </a:r>
            <a:endParaRPr lang="en-CA" dirty="0"/>
          </a:p>
        </p:txBody>
      </p:sp>
      <p:sp>
        <p:nvSpPr>
          <p:cNvPr id="3" name="Content Placeholder 2"/>
          <p:cNvSpPr>
            <a:spLocks noGrp="1"/>
          </p:cNvSpPr>
          <p:nvPr>
            <p:ph idx="1"/>
          </p:nvPr>
        </p:nvSpPr>
        <p:spPr/>
        <p:txBody>
          <a:bodyPr/>
          <a:lstStyle/>
          <a:p>
            <a:r>
              <a:rPr lang="en-CA" dirty="0" smtClean="0"/>
              <a:t>Many of these common functions already appear in the Standard Template Library (</a:t>
            </a:r>
            <a:r>
              <a:rPr lang="en-CA" cap="small" dirty="0" smtClean="0"/>
              <a:t>stl</a:t>
            </a:r>
            <a:r>
              <a:rPr lang="en-CA" dirty="0" smtClean="0"/>
              <a:t>)</a:t>
            </a:r>
          </a:p>
          <a:p>
            <a:endParaRPr lang="en-CA" dirty="0"/>
          </a:p>
          <a:p>
            <a:endParaRPr lang="en-CA" dirty="0" smtClean="0"/>
          </a:p>
          <a:p>
            <a:endParaRPr lang="en-CA" dirty="0"/>
          </a:p>
          <a:p>
            <a:endParaRPr lang="en-CA" dirty="0" smtClean="0"/>
          </a:p>
          <a:p>
            <a:endParaRPr lang="en-CA" dirty="0"/>
          </a:p>
          <a:p>
            <a:endParaRPr lang="en-CA" dirty="0" smtClean="0"/>
          </a:p>
          <a:p>
            <a:r>
              <a:rPr lang="en-CA" dirty="0" smtClean="0"/>
              <a:t>Many of the algorithms we will cover in this course are implemented some way or another in the </a:t>
            </a:r>
            <a:r>
              <a:rPr lang="en-CA" cap="small" dirty="0"/>
              <a:t>stl</a:t>
            </a:r>
            <a:endParaRPr lang="en-CA" dirty="0" smtClean="0"/>
          </a:p>
        </p:txBody>
      </p:sp>
      <p:graphicFrame>
        <p:nvGraphicFramePr>
          <p:cNvPr id="4" name="Table 3"/>
          <p:cNvGraphicFramePr>
            <a:graphicFrameLocks noGrp="1"/>
          </p:cNvGraphicFramePr>
          <p:nvPr>
            <p:extLst>
              <p:ext uri="{D42A27DB-BD31-4B8C-83A1-F6EECF244321}">
                <p14:modId xmlns:p14="http://schemas.microsoft.com/office/powerpoint/2010/main" val="2164379647"/>
              </p:ext>
            </p:extLst>
          </p:nvPr>
        </p:nvGraphicFramePr>
        <p:xfrm>
          <a:off x="2555776" y="2636912"/>
          <a:ext cx="4176464" cy="1483360"/>
        </p:xfrm>
        <a:graphic>
          <a:graphicData uri="http://schemas.openxmlformats.org/drawingml/2006/table">
            <a:tbl>
              <a:tblPr>
                <a:tableStyleId>{5C22544A-7EE6-4342-B048-85BDC9FD1C3A}</a:tableStyleId>
              </a:tblPr>
              <a:tblGrid>
                <a:gridCol w="1368152">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tblGrid>
              <a:tr h="370840">
                <a:tc>
                  <a:txBody>
                    <a:bodyPr/>
                    <a:lstStyle/>
                    <a:p>
                      <a:pPr algn="ctr"/>
                      <a:r>
                        <a:rPr lang="en-CA" b="1" dirty="0" smtClean="0"/>
                        <a:t>Function</a:t>
                      </a:r>
                      <a:endParaRPr lang="en-CA" b="1" dirty="0"/>
                    </a:p>
                  </a:txBody>
                  <a:tcP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b="1" dirty="0" smtClean="0"/>
                        <a:t>Library</a:t>
                      </a:r>
                      <a:endParaRPr lang="en-CA" b="1" dirty="0"/>
                    </a:p>
                  </a:txBody>
                  <a:tcP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CA" dirty="0" smtClean="0">
                          <a:latin typeface="Consolas" panose="020B0609020204030204" pitchFamily="49" charset="0"/>
                          <a:cs typeface="Consolas" panose="020B0609020204030204" pitchFamily="49" charset="0"/>
                        </a:rPr>
                        <a:t>std::swap</a:t>
                      </a:r>
                      <a:endParaRPr lang="en-CA" dirty="0">
                        <a:latin typeface="Consolas" panose="020B0609020204030204" pitchFamily="49" charset="0"/>
                        <a:cs typeface="Consolas" panose="020B0609020204030204" pitchFamily="49" charset="0"/>
                      </a:endParaRPr>
                    </a:p>
                  </a:txBody>
                  <a:tcPr>
                    <a:lnL w="12700" cmpd="sng">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CA" dirty="0" smtClean="0">
                          <a:latin typeface="Consolas" panose="020B0609020204030204" pitchFamily="49" charset="0"/>
                          <a:cs typeface="Consolas" panose="020B0609020204030204" pitchFamily="49" charset="0"/>
                        </a:rPr>
                        <a:t>#include &lt;utility&gt;</a:t>
                      </a:r>
                      <a:endParaRPr lang="en-CA" dirty="0">
                        <a:latin typeface="Consolas" panose="020B0609020204030204" pitchFamily="49" charset="0"/>
                        <a:cs typeface="Consolas" panose="020B0609020204030204" pitchFamily="49" charset="0"/>
                      </a:endParaRPr>
                    </a:p>
                  </a:txBody>
                  <a:tcPr>
                    <a:lnL w="12700" cmpd="sng">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CA" dirty="0" smtClean="0">
                          <a:latin typeface="Consolas" panose="020B0609020204030204" pitchFamily="49" charset="0"/>
                          <a:cs typeface="Consolas" panose="020B0609020204030204" pitchFamily="49" charset="0"/>
                        </a:rPr>
                        <a:t>std::max</a:t>
                      </a:r>
                      <a:endParaRPr lang="en-CA" dirty="0">
                        <a:latin typeface="Consolas" panose="020B0609020204030204" pitchFamily="49" charset="0"/>
                        <a:cs typeface="Consolas" panose="020B0609020204030204" pitchFamily="49"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dirty="0" smtClean="0">
                          <a:latin typeface="Consolas" panose="020B0609020204030204" pitchFamily="49" charset="0"/>
                          <a:cs typeface="Consolas" panose="020B0609020204030204" pitchFamily="49" charset="0"/>
                        </a:rPr>
                        <a:t>#include &lt;algorithm&gt;</a:t>
                      </a:r>
                      <a:endParaRPr lang="en-CA" dirty="0">
                        <a:latin typeface="Consolas" panose="020B0609020204030204" pitchFamily="49" charset="0"/>
                        <a:cs typeface="Consolas" panose="020B0609020204030204" pitchFamily="49"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CA" dirty="0" smtClean="0">
                          <a:latin typeface="Consolas" panose="020B0609020204030204" pitchFamily="49" charset="0"/>
                          <a:cs typeface="Consolas" panose="020B0609020204030204" pitchFamily="49" charset="0"/>
                        </a:rPr>
                        <a:t>std::min</a:t>
                      </a:r>
                      <a:endParaRPr lang="en-CA" dirty="0">
                        <a:latin typeface="Consolas" panose="020B0609020204030204" pitchFamily="49" charset="0"/>
                        <a:cs typeface="Consolas" panose="020B0609020204030204" pitchFamily="49" charset="0"/>
                      </a:endParaRPr>
                    </a:p>
                  </a:txBody>
                  <a:tcP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dirty="0" smtClean="0">
                          <a:latin typeface="Consolas" panose="020B0609020204030204" pitchFamily="49" charset="0"/>
                          <a:cs typeface="Consolas" panose="020B0609020204030204" pitchFamily="49" charset="0"/>
                        </a:rPr>
                        <a:t>#include &lt;algorithm&gt;</a:t>
                      </a:r>
                      <a:endParaRPr lang="en-CA" dirty="0">
                        <a:latin typeface="Consolas" panose="020B0609020204030204" pitchFamily="49" charset="0"/>
                        <a:cs typeface="Consolas" panose="020B0609020204030204" pitchFamily="49" charset="0"/>
                      </a:endParaRPr>
                    </a:p>
                  </a:txBody>
                  <a:tcP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4120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Standard template library</a:t>
            </a:r>
            <a:endParaRPr lang="en-CA" dirty="0"/>
          </a:p>
        </p:txBody>
      </p:sp>
      <p:sp>
        <p:nvSpPr>
          <p:cNvPr id="3" name="Content Placeholder 2"/>
          <p:cNvSpPr>
            <a:spLocks noGrp="1"/>
          </p:cNvSpPr>
          <p:nvPr>
            <p:ph idx="1"/>
          </p:nvPr>
        </p:nvSpPr>
        <p:spPr/>
        <p:txBody>
          <a:bodyPr/>
          <a:lstStyle/>
          <a:p>
            <a:r>
              <a:rPr lang="en-CA" dirty="0" smtClean="0"/>
              <a:t>Other useful functions include </a:t>
            </a:r>
            <a:r>
              <a:rPr lang="en-CA" dirty="0" smtClean="0">
                <a:latin typeface="Consolas" panose="020B0609020204030204" pitchFamily="49" charset="0"/>
                <a:cs typeface="Consolas" panose="020B0609020204030204" pitchFamily="49" charset="0"/>
              </a:rPr>
              <a:t>std::count</a:t>
            </a:r>
            <a:endParaRPr lang="en-CA" dirty="0" smtClean="0"/>
          </a:p>
          <a:p>
            <a:pPr marL="914400" lvl="2" indent="0">
              <a:buNone/>
            </a:pPr>
            <a:r>
              <a:rPr lang="en-CA" sz="1600" dirty="0">
                <a:latin typeface="Consolas" panose="020B0609020204030204" pitchFamily="49" charset="0"/>
                <a:cs typeface="Consolas" panose="020B0609020204030204" pitchFamily="49" charset="0"/>
              </a:rPr>
              <a:t>#include &lt;iostream&gt;</a:t>
            </a:r>
          </a:p>
          <a:p>
            <a:pPr marL="914400" lvl="2" indent="0">
              <a:buNone/>
            </a:pPr>
            <a:r>
              <a:rPr lang="en-CA" sz="1600" b="1" dirty="0">
                <a:solidFill>
                  <a:srgbClr val="FF0000"/>
                </a:solidFill>
                <a:latin typeface="Consolas" panose="020B0609020204030204" pitchFamily="49" charset="0"/>
                <a:cs typeface="Consolas" panose="020B0609020204030204" pitchFamily="49" charset="0"/>
              </a:rPr>
              <a:t>#include &lt;algorithm&gt;</a:t>
            </a:r>
          </a:p>
          <a:p>
            <a:pPr marL="914400" lvl="2" indent="0">
              <a:buNone/>
            </a:pPr>
            <a:endParaRPr lang="en-CA" sz="1600" dirty="0">
              <a:latin typeface="Consolas" panose="020B0609020204030204" pitchFamily="49" charset="0"/>
              <a:cs typeface="Consolas" panose="020B0609020204030204" pitchFamily="49" charset="0"/>
            </a:endParaRPr>
          </a:p>
          <a:p>
            <a:pPr marL="914400" lvl="2" indent="0">
              <a:buNone/>
            </a:pPr>
            <a:r>
              <a:rPr lang="en-CA" sz="1600" dirty="0">
                <a:latin typeface="Consolas" panose="020B0609020204030204" pitchFamily="49" charset="0"/>
                <a:cs typeface="Consolas" panose="020B0609020204030204" pitchFamily="49" charset="0"/>
              </a:rPr>
              <a:t>int main();</a:t>
            </a:r>
          </a:p>
          <a:p>
            <a:pPr marL="914400" lvl="2" indent="0">
              <a:buNone/>
            </a:pPr>
            <a:endParaRPr lang="en-CA" sz="1600" dirty="0">
              <a:latin typeface="Consolas" panose="020B0609020204030204" pitchFamily="49" charset="0"/>
              <a:cs typeface="Consolas" panose="020B0609020204030204" pitchFamily="49" charset="0"/>
            </a:endParaRPr>
          </a:p>
          <a:p>
            <a:pPr marL="914400" lvl="2" indent="0">
              <a:buNone/>
            </a:pPr>
            <a:r>
              <a:rPr lang="en-CA" sz="1600" dirty="0">
                <a:latin typeface="Consolas" panose="020B0609020204030204" pitchFamily="49" charset="0"/>
                <a:cs typeface="Consolas" panose="020B0609020204030204" pitchFamily="49" charset="0"/>
              </a:rPr>
              <a:t>int main() {</a:t>
            </a:r>
          </a:p>
          <a:p>
            <a:pPr marL="914400" lvl="2" indent="0">
              <a:buNone/>
            </a:pPr>
            <a:r>
              <a:rPr lang="en-CA" sz="1600" dirty="0">
                <a:latin typeface="Consolas" panose="020B0609020204030204" pitchFamily="49" charset="0"/>
                <a:cs typeface="Consolas" panose="020B0609020204030204" pitchFamily="49" charset="0"/>
              </a:rPr>
              <a:t>    int array[10]{1, </a:t>
            </a:r>
            <a:r>
              <a:rPr lang="en-CA" sz="1600" dirty="0" smtClean="0">
                <a:latin typeface="Consolas" panose="020B0609020204030204" pitchFamily="49" charset="0"/>
                <a:cs typeface="Consolas" panose="020B0609020204030204" pitchFamily="49" charset="0"/>
              </a:rPr>
              <a:t>5, </a:t>
            </a:r>
            <a:r>
              <a:rPr lang="en-CA" sz="1600" dirty="0">
                <a:latin typeface="Consolas" panose="020B0609020204030204" pitchFamily="49" charset="0"/>
                <a:cs typeface="Consolas" panose="020B0609020204030204" pitchFamily="49" charset="0"/>
              </a:rPr>
              <a:t>5, 2, 4, 7, 6, 2, 4, 5};</a:t>
            </a:r>
          </a:p>
          <a:p>
            <a:pPr marL="914400" lvl="2" indent="0">
              <a:buNone/>
            </a:pPr>
            <a:endParaRPr lang="en-CA" sz="1600" dirty="0">
              <a:latin typeface="Consolas" panose="020B0609020204030204" pitchFamily="49" charset="0"/>
              <a:cs typeface="Consolas" panose="020B0609020204030204" pitchFamily="49" charset="0"/>
            </a:endParaRPr>
          </a:p>
          <a:p>
            <a:pPr marL="914400" lvl="2" indent="0">
              <a:buNone/>
            </a:pPr>
            <a:r>
              <a:rPr lang="en-CA" sz="1600" dirty="0">
                <a:latin typeface="Consolas" panose="020B0609020204030204" pitchFamily="49" charset="0"/>
                <a:cs typeface="Consolas" panose="020B0609020204030204" pitchFamily="49" charset="0"/>
              </a:rPr>
              <a:t>    for ( int k{0}; k &lt; 10; ++k ) {</a:t>
            </a:r>
          </a:p>
          <a:p>
            <a:pPr marL="914400" lvl="2" indent="0">
              <a:buNone/>
            </a:pPr>
            <a:r>
              <a:rPr lang="en-CA" sz="1600" dirty="0">
                <a:latin typeface="Consolas" panose="020B0609020204030204" pitchFamily="49" charset="0"/>
                <a:cs typeface="Consolas" panose="020B0609020204030204" pitchFamily="49" charset="0"/>
              </a:rPr>
              <a:t>        std::cout &lt;&lt; k &lt;&lt; ": </a:t>
            </a:r>
            <a:r>
              <a:rPr lang="en-CA" sz="1600" dirty="0" smtClean="0">
                <a:latin typeface="Consolas" panose="020B0609020204030204" pitchFamily="49" charset="0"/>
                <a:cs typeface="Consolas" panose="020B0609020204030204" pitchFamily="49" charset="0"/>
              </a:rPr>
              <a:t>"</a:t>
            </a:r>
          </a:p>
          <a:p>
            <a:pPr marL="914400" lvl="2" indent="0">
              <a:buNone/>
            </a:pPr>
            <a:r>
              <a:rPr lang="en-CA" sz="1600" dirty="0" smtClean="0">
                <a:latin typeface="Consolas" panose="020B0609020204030204" pitchFamily="49" charset="0"/>
                <a:cs typeface="Consolas" panose="020B0609020204030204" pitchFamily="49" charset="0"/>
              </a:rPr>
              <a:t>                  &lt;&lt; </a:t>
            </a:r>
            <a:r>
              <a:rPr lang="en-CA" sz="1600" b="1" dirty="0">
                <a:solidFill>
                  <a:srgbClr val="FF0000"/>
                </a:solidFill>
                <a:latin typeface="Consolas" panose="020B0609020204030204" pitchFamily="49" charset="0"/>
                <a:cs typeface="Consolas" panose="020B0609020204030204" pitchFamily="49" charset="0"/>
              </a:rPr>
              <a:t>std::count( array, array + 10, k </a:t>
            </a:r>
            <a:r>
              <a:rPr lang="en-CA" sz="1600" b="1" dirty="0" smtClean="0">
                <a:solidFill>
                  <a:srgbClr val="FF0000"/>
                </a:solidFill>
                <a:latin typeface="Consolas" panose="020B0609020204030204" pitchFamily="49" charset="0"/>
                <a:cs typeface="Consolas" panose="020B0609020204030204" pitchFamily="49" charset="0"/>
              </a:rPr>
              <a:t>)</a:t>
            </a:r>
          </a:p>
          <a:p>
            <a:pPr marL="9144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&lt;&lt; </a:t>
            </a:r>
            <a:r>
              <a:rPr lang="en-CA" sz="1600" dirty="0">
                <a:latin typeface="Consolas" panose="020B0609020204030204" pitchFamily="49" charset="0"/>
                <a:cs typeface="Consolas" panose="020B0609020204030204" pitchFamily="49" charset="0"/>
              </a:rPr>
              <a:t>std::endl;</a:t>
            </a:r>
          </a:p>
          <a:p>
            <a:pPr marL="914400" lvl="2" indent="0">
              <a:buNone/>
            </a:pPr>
            <a:r>
              <a:rPr lang="en-CA" sz="1600" dirty="0">
                <a:latin typeface="Consolas" panose="020B0609020204030204" pitchFamily="49" charset="0"/>
                <a:cs typeface="Consolas" panose="020B0609020204030204" pitchFamily="49" charset="0"/>
              </a:rPr>
              <a:t>    }</a:t>
            </a:r>
          </a:p>
          <a:p>
            <a:pPr marL="914400" lvl="2" indent="0">
              <a:buNone/>
            </a:pPr>
            <a:endParaRPr lang="en-CA" sz="1600" dirty="0">
              <a:latin typeface="Consolas" panose="020B0609020204030204" pitchFamily="49" charset="0"/>
              <a:cs typeface="Consolas" panose="020B0609020204030204" pitchFamily="49" charset="0"/>
            </a:endParaRPr>
          </a:p>
          <a:p>
            <a:pPr marL="914400" lvl="2" indent="0">
              <a:buNone/>
            </a:pPr>
            <a:r>
              <a:rPr lang="en-CA" sz="1600" dirty="0">
                <a:latin typeface="Consolas" panose="020B0609020204030204" pitchFamily="49" charset="0"/>
                <a:cs typeface="Consolas" panose="020B0609020204030204" pitchFamily="49" charset="0"/>
              </a:rPr>
              <a:t>    return 0;</a:t>
            </a:r>
          </a:p>
          <a:p>
            <a:pPr marL="914400" lvl="2" indent="0">
              <a:buNone/>
            </a:pPr>
            <a:r>
              <a:rPr lang="en-CA" sz="1600" dirty="0" smtClean="0">
                <a:latin typeface="Consolas" panose="020B0609020204030204" pitchFamily="49" charset="0"/>
                <a:cs typeface="Consolas" panose="020B0609020204030204" pitchFamily="49" charset="0"/>
              </a:rPr>
              <a:t>}</a:t>
            </a:r>
          </a:p>
        </p:txBody>
      </p:sp>
      <p:sp>
        <p:nvSpPr>
          <p:cNvPr id="5" name="TextBox 4"/>
          <p:cNvSpPr txBox="1"/>
          <p:nvPr/>
        </p:nvSpPr>
        <p:spPr>
          <a:xfrm>
            <a:off x="7346897" y="1340768"/>
            <a:ext cx="1071127" cy="3416320"/>
          </a:xfrm>
          <a:prstGeom prst="rect">
            <a:avLst/>
          </a:prstGeom>
          <a:noFill/>
        </p:spPr>
        <p:txBody>
          <a:bodyPr wrap="none" rtlCol="0">
            <a:spAutoFit/>
          </a:bodyPr>
          <a:lstStyle/>
          <a:p>
            <a:r>
              <a:rPr lang="en-CA" dirty="0" smtClean="0">
                <a:solidFill>
                  <a:srgbClr val="0070C0"/>
                </a:solidFill>
                <a:latin typeface="Georgia" panose="02040502050405020303" pitchFamily="18" charset="0"/>
              </a:rPr>
              <a:t>Output:</a:t>
            </a:r>
          </a:p>
          <a:p>
            <a:r>
              <a:rPr lang="en-CA" dirty="0" smtClean="0">
                <a:solidFill>
                  <a:srgbClr val="0070C0"/>
                </a:solidFill>
                <a:latin typeface="Consolas" panose="020B0609020204030204" pitchFamily="49" charset="0"/>
                <a:cs typeface="Consolas" panose="020B0609020204030204" pitchFamily="49" charset="0"/>
              </a:rPr>
              <a:t>   0</a:t>
            </a:r>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0</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1</a:t>
            </a:r>
            <a:r>
              <a:rPr lang="en-CA" dirty="0">
                <a:solidFill>
                  <a:srgbClr val="0070C0"/>
                </a:solidFill>
                <a:latin typeface="Consolas" panose="020B0609020204030204" pitchFamily="49" charset="0"/>
                <a:cs typeface="Consolas" panose="020B0609020204030204" pitchFamily="49" charset="0"/>
              </a:rPr>
              <a:t>: 1</a:t>
            </a:r>
          </a:p>
          <a:p>
            <a:r>
              <a:rPr lang="en-CA" dirty="0" smtClean="0">
                <a:solidFill>
                  <a:srgbClr val="0070C0"/>
                </a:solidFill>
                <a:latin typeface="Consolas" panose="020B0609020204030204" pitchFamily="49" charset="0"/>
                <a:cs typeface="Consolas" panose="020B0609020204030204" pitchFamily="49" charset="0"/>
              </a:rPr>
              <a:t>   2</a:t>
            </a:r>
            <a:r>
              <a:rPr lang="en-CA" dirty="0">
                <a:solidFill>
                  <a:srgbClr val="0070C0"/>
                </a:solidFill>
                <a:latin typeface="Consolas" panose="020B0609020204030204" pitchFamily="49" charset="0"/>
                <a:cs typeface="Consolas" panose="020B0609020204030204" pitchFamily="49" charset="0"/>
              </a:rPr>
              <a:t>: 2</a:t>
            </a:r>
          </a:p>
          <a:p>
            <a:r>
              <a:rPr lang="en-CA" dirty="0" smtClean="0">
                <a:solidFill>
                  <a:srgbClr val="0070C0"/>
                </a:solidFill>
                <a:latin typeface="Consolas" panose="020B0609020204030204" pitchFamily="49" charset="0"/>
                <a:cs typeface="Consolas" panose="020B0609020204030204" pitchFamily="49" charset="0"/>
              </a:rPr>
              <a:t>   3</a:t>
            </a:r>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0</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4</a:t>
            </a:r>
            <a:r>
              <a:rPr lang="en-CA" dirty="0">
                <a:solidFill>
                  <a:srgbClr val="0070C0"/>
                </a:solidFill>
                <a:latin typeface="Consolas" panose="020B0609020204030204" pitchFamily="49" charset="0"/>
                <a:cs typeface="Consolas" panose="020B0609020204030204" pitchFamily="49" charset="0"/>
              </a:rPr>
              <a:t>: 2</a:t>
            </a:r>
          </a:p>
          <a:p>
            <a:r>
              <a:rPr lang="en-CA" dirty="0" smtClean="0">
                <a:solidFill>
                  <a:srgbClr val="0070C0"/>
                </a:solidFill>
                <a:latin typeface="Consolas" panose="020B0609020204030204" pitchFamily="49" charset="0"/>
                <a:cs typeface="Consolas" panose="020B0609020204030204" pitchFamily="49" charset="0"/>
              </a:rPr>
              <a:t>   5</a:t>
            </a:r>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3</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6: </a:t>
            </a:r>
            <a:r>
              <a:rPr lang="en-CA" dirty="0">
                <a:solidFill>
                  <a:srgbClr val="0070C0"/>
                </a:solidFill>
                <a:latin typeface="Consolas" panose="020B0609020204030204" pitchFamily="49" charset="0"/>
                <a:cs typeface="Consolas" panose="020B0609020204030204" pitchFamily="49" charset="0"/>
              </a:rPr>
              <a:t>1</a:t>
            </a:r>
          </a:p>
          <a:p>
            <a:r>
              <a:rPr lang="en-CA" dirty="0" smtClean="0">
                <a:solidFill>
                  <a:srgbClr val="0070C0"/>
                </a:solidFill>
                <a:latin typeface="Consolas" panose="020B0609020204030204" pitchFamily="49" charset="0"/>
                <a:cs typeface="Consolas" panose="020B0609020204030204" pitchFamily="49" charset="0"/>
              </a:rPr>
              <a:t>   7</a:t>
            </a:r>
            <a:r>
              <a:rPr lang="en-CA" dirty="0">
                <a:solidFill>
                  <a:srgbClr val="0070C0"/>
                </a:solidFill>
                <a:latin typeface="Consolas" panose="020B0609020204030204" pitchFamily="49" charset="0"/>
                <a:cs typeface="Consolas" panose="020B0609020204030204" pitchFamily="49" charset="0"/>
              </a:rPr>
              <a:t>: 1</a:t>
            </a:r>
          </a:p>
          <a:p>
            <a:r>
              <a:rPr lang="en-CA" dirty="0" smtClean="0">
                <a:solidFill>
                  <a:srgbClr val="0070C0"/>
                </a:solidFill>
                <a:latin typeface="Consolas" panose="020B0609020204030204" pitchFamily="49" charset="0"/>
                <a:cs typeface="Consolas" panose="020B0609020204030204" pitchFamily="49" charset="0"/>
              </a:rPr>
              <a:t>   8</a:t>
            </a:r>
            <a:r>
              <a:rPr lang="en-CA" dirty="0">
                <a:solidFill>
                  <a:srgbClr val="0070C0"/>
                </a:solidFill>
                <a:latin typeface="Consolas" panose="020B0609020204030204" pitchFamily="49" charset="0"/>
                <a:cs typeface="Consolas" panose="020B0609020204030204" pitchFamily="49" charset="0"/>
              </a:rPr>
              <a:t>: 0</a:t>
            </a:r>
          </a:p>
          <a:p>
            <a:r>
              <a:rPr lang="en-CA" dirty="0" smtClean="0">
                <a:solidFill>
                  <a:srgbClr val="0070C0"/>
                </a:solidFill>
                <a:latin typeface="Consolas" panose="020B0609020204030204" pitchFamily="49" charset="0"/>
                <a:cs typeface="Consolas" panose="020B0609020204030204" pitchFamily="49" charset="0"/>
              </a:rPr>
              <a:t>   9</a:t>
            </a:r>
            <a:r>
              <a:rPr lang="en-CA" dirty="0">
                <a:solidFill>
                  <a:srgbClr val="0070C0"/>
                </a:solidFill>
                <a:latin typeface="Consolas" panose="020B0609020204030204" pitchFamily="49" charset="0"/>
                <a:cs typeface="Consolas" panose="020B0609020204030204" pitchFamily="49" charset="0"/>
              </a:rPr>
              <a:t>: 0</a:t>
            </a:r>
          </a:p>
          <a:p>
            <a:endParaRPr lang="en-CA" dirty="0">
              <a:solidFill>
                <a:srgbClr val="0070C0"/>
              </a:solidFill>
              <a:latin typeface="Consolas" panose="020B0609020204030204" pitchFamily="49" charset="0"/>
              <a:cs typeface="Consolas" panose="020B0609020204030204" pitchFamily="49" charset="0"/>
            </a:endParaRPr>
          </a:p>
        </p:txBody>
      </p:sp>
      <p:sp>
        <p:nvSpPr>
          <p:cNvPr id="6" name="Rectangle 5"/>
          <p:cNvSpPr/>
          <p:nvPr/>
        </p:nvSpPr>
        <p:spPr>
          <a:xfrm>
            <a:off x="4211960" y="5530006"/>
            <a:ext cx="4479111" cy="923330"/>
          </a:xfrm>
          <a:prstGeom prst="rect">
            <a:avLst/>
          </a:prstGeom>
        </p:spPr>
        <p:txBody>
          <a:bodyPr wrap="none">
            <a:spAutoFit/>
          </a:bodyPr>
          <a:lstStyle/>
          <a:p>
            <a:r>
              <a:rPr lang="en-CA" dirty="0" smtClean="0">
                <a:solidFill>
                  <a:srgbClr val="0070C0"/>
                </a:solidFill>
                <a:latin typeface="Georgia" panose="02040502050405020303" pitchFamily="18" charset="0"/>
              </a:rPr>
              <a:t>Pointer arithmetic!</a:t>
            </a:r>
          </a:p>
          <a:p>
            <a:r>
              <a:rPr lang="en-CA" dirty="0">
                <a:solidFill>
                  <a:srgbClr val="0070C0"/>
                </a:solidFill>
                <a:latin typeface="Georgia" panose="02040502050405020303" pitchFamily="18" charset="0"/>
              </a:rPr>
              <a:t> </a:t>
            </a:r>
            <a:r>
              <a:rPr lang="en-CA" dirty="0" smtClean="0">
                <a:solidFill>
                  <a:srgbClr val="0070C0"/>
                </a:solidFill>
                <a:latin typeface="Georgia" panose="02040502050405020303" pitchFamily="18" charset="0"/>
              </a:rPr>
              <a:t>   – The address of the first entry</a:t>
            </a:r>
          </a:p>
          <a:p>
            <a:r>
              <a:rPr lang="en-CA" dirty="0" smtClean="0">
                <a:solidFill>
                  <a:srgbClr val="0070C0"/>
                </a:solidFill>
                <a:latin typeface="Georgia" panose="02040502050405020303" pitchFamily="18" charset="0"/>
              </a:rPr>
              <a:t>    – The address one beyond the last entry</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451221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Standard template library</a:t>
            </a:r>
            <a:endParaRPr lang="en-CA" dirty="0"/>
          </a:p>
        </p:txBody>
      </p:sp>
      <p:sp>
        <p:nvSpPr>
          <p:cNvPr id="3" name="Content Placeholder 2"/>
          <p:cNvSpPr>
            <a:spLocks noGrp="1"/>
          </p:cNvSpPr>
          <p:nvPr>
            <p:ph idx="1"/>
          </p:nvPr>
        </p:nvSpPr>
        <p:spPr/>
        <p:txBody>
          <a:bodyPr/>
          <a:lstStyle/>
          <a:p>
            <a:r>
              <a:rPr lang="en-CA" dirty="0" smtClean="0"/>
              <a:t>Other useful functions include </a:t>
            </a:r>
            <a:r>
              <a:rPr lang="en-CA" dirty="0" smtClean="0">
                <a:latin typeface="Consolas" panose="020B0609020204030204" pitchFamily="49" charset="0"/>
                <a:cs typeface="Consolas" panose="020B0609020204030204" pitchFamily="49" charset="0"/>
              </a:rPr>
              <a:t>std::find</a:t>
            </a:r>
            <a:endParaRPr lang="en-CA" dirty="0" smtClean="0"/>
          </a:p>
          <a:p>
            <a:pPr marL="914400" lvl="2" indent="0">
              <a:buNone/>
            </a:pPr>
            <a:r>
              <a:rPr lang="en-CA" sz="1400" dirty="0">
                <a:latin typeface="Consolas" panose="020B0609020204030204" pitchFamily="49" charset="0"/>
                <a:cs typeface="Consolas" panose="020B0609020204030204" pitchFamily="49" charset="0"/>
              </a:rPr>
              <a:t>#include &lt;iostream&gt;</a:t>
            </a:r>
          </a:p>
          <a:p>
            <a:pPr marL="914400" lvl="2" indent="0">
              <a:buNone/>
            </a:pPr>
            <a:r>
              <a:rPr lang="en-CA" sz="1400" dirty="0">
                <a:latin typeface="Consolas" panose="020B0609020204030204" pitchFamily="49" charset="0"/>
                <a:cs typeface="Consolas" panose="020B0609020204030204" pitchFamily="49" charset="0"/>
              </a:rPr>
              <a:t>#include &lt;algorithm&gt;</a:t>
            </a:r>
          </a:p>
          <a:p>
            <a:pPr marL="914400" lvl="2" indent="0">
              <a:buNone/>
            </a:pPr>
            <a:r>
              <a:rPr lang="en-CA" sz="1400" dirty="0" smtClean="0">
                <a:latin typeface="Consolas" panose="020B0609020204030204" pitchFamily="49" charset="0"/>
                <a:cs typeface="Consolas" panose="020B0609020204030204" pitchFamily="49" charset="0"/>
              </a:rPr>
              <a:t>int </a:t>
            </a:r>
            <a:r>
              <a:rPr lang="en-CA" sz="1400" dirty="0">
                <a:latin typeface="Consolas" panose="020B0609020204030204" pitchFamily="49" charset="0"/>
                <a:cs typeface="Consolas" panose="020B0609020204030204" pitchFamily="49" charset="0"/>
              </a:rPr>
              <a:t>main();</a:t>
            </a:r>
          </a:p>
          <a:p>
            <a:pPr marL="914400" lvl="2" indent="0">
              <a:buNone/>
            </a:pPr>
            <a:endParaRPr lang="en-CA" sz="1400" dirty="0">
              <a:latin typeface="Consolas" panose="020B0609020204030204" pitchFamily="49" charset="0"/>
              <a:cs typeface="Consolas" panose="020B0609020204030204" pitchFamily="49" charset="0"/>
            </a:endParaRPr>
          </a:p>
          <a:p>
            <a:pPr marL="914400" lvl="2" indent="0">
              <a:buNone/>
            </a:pPr>
            <a:r>
              <a:rPr lang="en-CA" sz="1400" dirty="0">
                <a:latin typeface="Consolas" panose="020B0609020204030204" pitchFamily="49" charset="0"/>
                <a:cs typeface="Consolas" panose="020B0609020204030204" pitchFamily="49" charset="0"/>
              </a:rPr>
              <a:t>int main() {</a:t>
            </a:r>
          </a:p>
          <a:p>
            <a:pPr marL="914400" lvl="2" indent="0">
              <a:buNone/>
            </a:pPr>
            <a:r>
              <a:rPr lang="en-CA" sz="1400" dirty="0">
                <a:latin typeface="Consolas" panose="020B0609020204030204" pitchFamily="49" charset="0"/>
                <a:cs typeface="Consolas" panose="020B0609020204030204" pitchFamily="49" charset="0"/>
              </a:rPr>
              <a:t>    int array[10]{1, </a:t>
            </a:r>
            <a:r>
              <a:rPr lang="en-CA" sz="1400" dirty="0" smtClean="0">
                <a:latin typeface="Consolas" panose="020B0609020204030204" pitchFamily="49" charset="0"/>
                <a:cs typeface="Consolas" panose="020B0609020204030204" pitchFamily="49" charset="0"/>
              </a:rPr>
              <a:t>5, </a:t>
            </a:r>
            <a:r>
              <a:rPr lang="en-CA" sz="1400" dirty="0">
                <a:latin typeface="Consolas" panose="020B0609020204030204" pitchFamily="49" charset="0"/>
                <a:cs typeface="Consolas" panose="020B0609020204030204" pitchFamily="49" charset="0"/>
              </a:rPr>
              <a:t>5, 2, 4, 7, 6, 2, 4, 5};</a:t>
            </a:r>
          </a:p>
          <a:p>
            <a:pPr marL="914400" lvl="2" indent="0">
              <a:buNone/>
            </a:pPr>
            <a:endParaRPr lang="en-CA" sz="1400" dirty="0">
              <a:latin typeface="Consolas" panose="020B0609020204030204" pitchFamily="49" charset="0"/>
              <a:cs typeface="Consolas" panose="020B0609020204030204" pitchFamily="49" charset="0"/>
            </a:endParaRPr>
          </a:p>
          <a:p>
            <a:pPr marL="914400" lvl="2" indent="0">
              <a:buNone/>
            </a:pPr>
            <a:r>
              <a:rPr lang="en-CA" sz="1400" dirty="0">
                <a:latin typeface="Consolas" panose="020B0609020204030204" pitchFamily="49" charset="0"/>
                <a:cs typeface="Consolas" panose="020B0609020204030204" pitchFamily="49" charset="0"/>
              </a:rPr>
              <a:t>    for ( int k{0}; k &lt; 10; ++k ) {</a:t>
            </a:r>
          </a:p>
          <a:p>
            <a:pPr marL="914400" lvl="2" indent="0">
              <a:buNone/>
            </a:pPr>
            <a:r>
              <a:rPr lang="en-CA" sz="1400" dirty="0">
                <a:latin typeface="Consolas" panose="020B0609020204030204" pitchFamily="49" charset="0"/>
                <a:cs typeface="Consolas" panose="020B0609020204030204" pitchFamily="49" charset="0"/>
              </a:rPr>
              <a:t>        int </a:t>
            </a:r>
            <a:r>
              <a:rPr lang="en-CA" sz="1400" dirty="0" smtClean="0">
                <a:latin typeface="Consolas" panose="020B0609020204030204" pitchFamily="49" charset="0"/>
                <a:cs typeface="Consolas" panose="020B0609020204030204" pitchFamily="49" charset="0"/>
              </a:rPr>
              <a:t>*p_loc = </a:t>
            </a:r>
            <a:r>
              <a:rPr lang="en-CA" sz="1400" dirty="0">
                <a:latin typeface="Consolas" panose="020B0609020204030204" pitchFamily="49" charset="0"/>
                <a:cs typeface="Consolas" panose="020B0609020204030204" pitchFamily="49" charset="0"/>
              </a:rPr>
              <a:t>std::find( array, array + 10, k );</a:t>
            </a:r>
          </a:p>
          <a:p>
            <a:pPr marL="914400" lvl="2" indent="0">
              <a:buNone/>
            </a:pPr>
            <a:endParaRPr lang="en-CA" sz="1400" dirty="0">
              <a:latin typeface="Consolas" panose="020B0609020204030204" pitchFamily="49" charset="0"/>
              <a:cs typeface="Consolas" panose="020B0609020204030204" pitchFamily="49" charset="0"/>
            </a:endParaRPr>
          </a:p>
          <a:p>
            <a:pPr marL="914400" lvl="2" indent="0">
              <a:buNone/>
            </a:pPr>
            <a:r>
              <a:rPr lang="en-CA" sz="1400" dirty="0">
                <a:latin typeface="Consolas" panose="020B0609020204030204" pitchFamily="49" charset="0"/>
                <a:cs typeface="Consolas" panose="020B0609020204030204" pitchFamily="49" charset="0"/>
              </a:rPr>
              <a:t>        if ( </a:t>
            </a:r>
            <a:r>
              <a:rPr lang="en-CA" sz="1400" dirty="0" smtClean="0">
                <a:latin typeface="Consolas" panose="020B0609020204030204" pitchFamily="49" charset="0"/>
                <a:cs typeface="Consolas" panose="020B0609020204030204" pitchFamily="49" charset="0"/>
              </a:rPr>
              <a:t>p_loc </a:t>
            </a:r>
            <a:r>
              <a:rPr lang="en-CA" sz="1400" dirty="0">
                <a:latin typeface="Consolas" panose="020B0609020204030204" pitchFamily="49" charset="0"/>
                <a:cs typeface="Consolas" panose="020B0609020204030204" pitchFamily="49" charset="0"/>
              </a:rPr>
              <a:t>!= array + 10 ) {</a:t>
            </a:r>
          </a:p>
          <a:p>
            <a:pPr marL="914400" lvl="2" indent="0">
              <a:buNone/>
            </a:pPr>
            <a:r>
              <a:rPr lang="en-CA" sz="1400" dirty="0">
                <a:latin typeface="Consolas" panose="020B0609020204030204" pitchFamily="49" charset="0"/>
                <a:cs typeface="Consolas" panose="020B0609020204030204" pitchFamily="49" charset="0"/>
              </a:rPr>
              <a:t>            std::cout &lt;&lt; k &lt;&lt; ": </a:t>
            </a:r>
            <a:r>
              <a:rPr lang="en-CA" sz="1400" dirty="0" smtClean="0">
                <a:latin typeface="Consolas" panose="020B0609020204030204" pitchFamily="49" charset="0"/>
                <a:cs typeface="Consolas" panose="020B0609020204030204" pitchFamily="49" charset="0"/>
              </a:rPr>
              <a:t>array[" </a:t>
            </a:r>
            <a:r>
              <a:rPr lang="en-CA" sz="1400" dirty="0">
                <a:latin typeface="Consolas" panose="020B0609020204030204" pitchFamily="49" charset="0"/>
                <a:cs typeface="Consolas" panose="020B0609020204030204" pitchFamily="49" charset="0"/>
              </a:rPr>
              <a:t>&lt;&lt; (</a:t>
            </a:r>
            <a:r>
              <a:rPr lang="en-CA" sz="1400" dirty="0" smtClean="0">
                <a:latin typeface="Consolas" panose="020B0609020204030204" pitchFamily="49" charset="0"/>
                <a:cs typeface="Consolas" panose="020B0609020204030204" pitchFamily="49" charset="0"/>
              </a:rPr>
              <a:t>p_loc </a:t>
            </a:r>
            <a:r>
              <a:rPr lang="en-CA" sz="1400" dirty="0">
                <a:latin typeface="Consolas" panose="020B0609020204030204" pitchFamily="49" charset="0"/>
                <a:cs typeface="Consolas" panose="020B0609020204030204" pitchFamily="49" charset="0"/>
              </a:rPr>
              <a:t>- array</a:t>
            </a:r>
            <a:r>
              <a:rPr lang="en-CA" sz="1400" dirty="0" smtClean="0">
                <a:latin typeface="Consolas" panose="020B0609020204030204" pitchFamily="49" charset="0"/>
                <a:cs typeface="Consolas" panose="020B0609020204030204" pitchFamily="49" charset="0"/>
              </a:rPr>
              <a:t>) &lt;&lt; "] == "</a:t>
            </a:r>
          </a:p>
          <a:p>
            <a:pPr marL="9144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&lt;&lt; *p_loc &lt;&lt; std</a:t>
            </a:r>
            <a:r>
              <a:rPr lang="en-CA" sz="1400" dirty="0">
                <a:latin typeface="Consolas" panose="020B0609020204030204" pitchFamily="49" charset="0"/>
                <a:cs typeface="Consolas" panose="020B0609020204030204" pitchFamily="49" charset="0"/>
              </a:rPr>
              <a:t>::endl;</a:t>
            </a:r>
          </a:p>
          <a:p>
            <a:pPr marL="914400" lvl="2" indent="0">
              <a:buNone/>
            </a:pPr>
            <a:r>
              <a:rPr lang="en-CA" sz="1400" dirty="0">
                <a:latin typeface="Consolas" panose="020B0609020204030204" pitchFamily="49" charset="0"/>
                <a:cs typeface="Consolas" panose="020B0609020204030204" pitchFamily="49" charset="0"/>
              </a:rPr>
              <a:t>        }</a:t>
            </a:r>
          </a:p>
          <a:p>
            <a:pPr marL="914400" lvl="2" indent="0">
              <a:buNone/>
            </a:pPr>
            <a:r>
              <a:rPr lang="en-CA" sz="1400" dirty="0">
                <a:latin typeface="Consolas" panose="020B0609020204030204" pitchFamily="49" charset="0"/>
                <a:cs typeface="Consolas" panose="020B0609020204030204" pitchFamily="49" charset="0"/>
              </a:rPr>
              <a:t>    }</a:t>
            </a:r>
          </a:p>
          <a:p>
            <a:pPr marL="914400" lvl="2" indent="0">
              <a:buNone/>
            </a:pPr>
            <a:endParaRPr lang="en-CA" sz="1400" dirty="0">
              <a:latin typeface="Consolas" panose="020B0609020204030204" pitchFamily="49" charset="0"/>
              <a:cs typeface="Consolas" panose="020B0609020204030204" pitchFamily="49" charset="0"/>
            </a:endParaRPr>
          </a:p>
          <a:p>
            <a:pPr marL="914400" lvl="2" indent="0">
              <a:buNone/>
            </a:pPr>
            <a:r>
              <a:rPr lang="en-CA" sz="1400" dirty="0">
                <a:latin typeface="Consolas" panose="020B0609020204030204" pitchFamily="49" charset="0"/>
                <a:cs typeface="Consolas" panose="020B0609020204030204" pitchFamily="49" charset="0"/>
              </a:rPr>
              <a:t>    return 0;</a:t>
            </a:r>
          </a:p>
          <a:p>
            <a:pPr marL="914400" lvl="2" indent="0">
              <a:buNone/>
            </a:pPr>
            <a:r>
              <a:rPr lang="en-CA" sz="1400" dirty="0">
                <a:latin typeface="Consolas" panose="020B0609020204030204" pitchFamily="49" charset="0"/>
                <a:cs typeface="Consolas" panose="020B0609020204030204" pitchFamily="49" charset="0"/>
              </a:rPr>
              <a:t>}</a:t>
            </a:r>
          </a:p>
        </p:txBody>
      </p:sp>
      <p:sp>
        <p:nvSpPr>
          <p:cNvPr id="5" name="TextBox 4"/>
          <p:cNvSpPr txBox="1"/>
          <p:nvPr/>
        </p:nvSpPr>
        <p:spPr>
          <a:xfrm>
            <a:off x="6451515" y="1340767"/>
            <a:ext cx="2590774" cy="2031325"/>
          </a:xfrm>
          <a:prstGeom prst="rect">
            <a:avLst/>
          </a:prstGeom>
          <a:noFill/>
        </p:spPr>
        <p:txBody>
          <a:bodyPr wrap="none" rtlCol="0">
            <a:spAutoFit/>
          </a:bodyPr>
          <a:lstStyle/>
          <a:p>
            <a:r>
              <a:rPr lang="en-CA" dirty="0" smtClean="0">
                <a:solidFill>
                  <a:srgbClr val="0070C0"/>
                </a:solidFill>
                <a:latin typeface="Georgia" panose="02040502050405020303" pitchFamily="18" charset="0"/>
              </a:rPr>
              <a:t>Output:</a:t>
            </a:r>
          </a:p>
          <a:p>
            <a:r>
              <a:rPr lang="en-CA" dirty="0">
                <a:solidFill>
                  <a:srgbClr val="0070C0"/>
                </a:solidFill>
                <a:latin typeface="Consolas" panose="020B0609020204030204" pitchFamily="49" charset="0"/>
                <a:cs typeface="Consolas" panose="020B0609020204030204" pitchFamily="49" charset="0"/>
              </a:rPr>
              <a:t>   1: array[0] == 1</a:t>
            </a:r>
          </a:p>
          <a:p>
            <a:r>
              <a:rPr lang="en-CA" dirty="0" smtClean="0">
                <a:solidFill>
                  <a:srgbClr val="0070C0"/>
                </a:solidFill>
                <a:latin typeface="Consolas" panose="020B0609020204030204" pitchFamily="49" charset="0"/>
                <a:cs typeface="Consolas" panose="020B0609020204030204" pitchFamily="49" charset="0"/>
              </a:rPr>
              <a:t>   2</a:t>
            </a:r>
            <a:r>
              <a:rPr lang="en-CA" dirty="0">
                <a:solidFill>
                  <a:srgbClr val="0070C0"/>
                </a:solidFill>
                <a:latin typeface="Consolas" panose="020B0609020204030204" pitchFamily="49" charset="0"/>
                <a:cs typeface="Consolas" panose="020B0609020204030204" pitchFamily="49" charset="0"/>
              </a:rPr>
              <a:t>: array[3] == 2</a:t>
            </a:r>
          </a:p>
          <a:p>
            <a:r>
              <a:rPr lang="en-CA" dirty="0" smtClean="0">
                <a:solidFill>
                  <a:srgbClr val="0070C0"/>
                </a:solidFill>
                <a:latin typeface="Consolas" panose="020B0609020204030204" pitchFamily="49" charset="0"/>
                <a:cs typeface="Consolas" panose="020B0609020204030204" pitchFamily="49" charset="0"/>
              </a:rPr>
              <a:t>   4</a:t>
            </a:r>
            <a:r>
              <a:rPr lang="en-CA" dirty="0">
                <a:solidFill>
                  <a:srgbClr val="0070C0"/>
                </a:solidFill>
                <a:latin typeface="Consolas" panose="020B0609020204030204" pitchFamily="49" charset="0"/>
                <a:cs typeface="Consolas" panose="020B0609020204030204" pitchFamily="49" charset="0"/>
              </a:rPr>
              <a:t>: array[4] == 4</a:t>
            </a:r>
          </a:p>
          <a:p>
            <a:r>
              <a:rPr lang="en-CA" dirty="0" smtClean="0">
                <a:solidFill>
                  <a:srgbClr val="0070C0"/>
                </a:solidFill>
                <a:latin typeface="Consolas" panose="020B0609020204030204" pitchFamily="49" charset="0"/>
                <a:cs typeface="Consolas" panose="020B0609020204030204" pitchFamily="49" charset="0"/>
              </a:rPr>
              <a:t>   5</a:t>
            </a:r>
            <a:r>
              <a:rPr lang="en-CA" dirty="0">
                <a:solidFill>
                  <a:srgbClr val="0070C0"/>
                </a:solidFill>
                <a:latin typeface="Consolas" panose="020B0609020204030204" pitchFamily="49" charset="0"/>
                <a:cs typeface="Consolas" panose="020B0609020204030204" pitchFamily="49" charset="0"/>
              </a:rPr>
              <a:t>: array[1] == 5</a:t>
            </a:r>
          </a:p>
          <a:p>
            <a:r>
              <a:rPr lang="en-CA" dirty="0" smtClean="0">
                <a:solidFill>
                  <a:srgbClr val="0070C0"/>
                </a:solidFill>
                <a:latin typeface="Consolas" panose="020B0609020204030204" pitchFamily="49" charset="0"/>
                <a:cs typeface="Consolas" panose="020B0609020204030204" pitchFamily="49" charset="0"/>
              </a:rPr>
              <a:t>   6</a:t>
            </a:r>
            <a:r>
              <a:rPr lang="en-CA" dirty="0">
                <a:solidFill>
                  <a:srgbClr val="0070C0"/>
                </a:solidFill>
                <a:latin typeface="Consolas" panose="020B0609020204030204" pitchFamily="49" charset="0"/>
                <a:cs typeface="Consolas" panose="020B0609020204030204" pitchFamily="49" charset="0"/>
              </a:rPr>
              <a:t>: array[6] == 6</a:t>
            </a:r>
          </a:p>
          <a:p>
            <a:r>
              <a:rPr lang="en-CA" dirty="0" smtClean="0">
                <a:solidFill>
                  <a:srgbClr val="0070C0"/>
                </a:solidFill>
                <a:latin typeface="Consolas" panose="020B0609020204030204" pitchFamily="49" charset="0"/>
                <a:cs typeface="Consolas" panose="020B0609020204030204" pitchFamily="49" charset="0"/>
              </a:rPr>
              <a:t>   7</a:t>
            </a:r>
            <a:r>
              <a:rPr lang="en-CA" dirty="0">
                <a:solidFill>
                  <a:srgbClr val="0070C0"/>
                </a:solidFill>
                <a:latin typeface="Consolas" panose="020B0609020204030204" pitchFamily="49" charset="0"/>
                <a:cs typeface="Consolas" panose="020B0609020204030204" pitchFamily="49" charset="0"/>
              </a:rPr>
              <a:t>: array[5] == 7</a:t>
            </a:r>
          </a:p>
        </p:txBody>
      </p:sp>
      <p:sp>
        <p:nvSpPr>
          <p:cNvPr id="6" name="Rectangle 5"/>
          <p:cNvSpPr/>
          <p:nvPr/>
        </p:nvSpPr>
        <p:spPr>
          <a:xfrm>
            <a:off x="4958135" y="5530006"/>
            <a:ext cx="4078361" cy="923330"/>
          </a:xfrm>
          <a:prstGeom prst="rect">
            <a:avLst/>
          </a:prstGeom>
        </p:spPr>
        <p:txBody>
          <a:bodyPr wrap="none">
            <a:spAutoFit/>
          </a:bodyPr>
          <a:lstStyle/>
          <a:p>
            <a:r>
              <a:rPr lang="en-CA" dirty="0" smtClean="0">
                <a:solidFill>
                  <a:srgbClr val="0070C0"/>
                </a:solidFill>
                <a:latin typeface="Georgia" panose="02040502050405020303" pitchFamily="18" charset="0"/>
              </a:rPr>
              <a:t>Pointer difference!</a:t>
            </a:r>
          </a:p>
          <a:p>
            <a:r>
              <a:rPr lang="en-CA" dirty="0">
                <a:solidFill>
                  <a:srgbClr val="0070C0"/>
                </a:solidFill>
                <a:latin typeface="Georgia" panose="02040502050405020303" pitchFamily="18" charset="0"/>
              </a:rPr>
              <a:t> </a:t>
            </a:r>
            <a:r>
              <a:rPr lang="en-CA" dirty="0" smtClean="0">
                <a:solidFill>
                  <a:srgbClr val="0070C0"/>
                </a:solidFill>
                <a:latin typeface="Georgia" panose="02040502050405020303" pitchFamily="18" charset="0"/>
              </a:rPr>
              <a:t>   – The number of positions between</a:t>
            </a:r>
          </a:p>
          <a:p>
            <a:r>
              <a:rPr lang="en-CA" dirty="0">
                <a:solidFill>
                  <a:srgbClr val="0070C0"/>
                </a:solidFill>
                <a:latin typeface="Georgia" panose="02040502050405020303" pitchFamily="18" charset="0"/>
              </a:rPr>
              <a:t> </a:t>
            </a:r>
            <a:r>
              <a:rPr lang="en-CA" dirty="0" smtClean="0">
                <a:solidFill>
                  <a:srgbClr val="0070C0"/>
                </a:solidFill>
                <a:latin typeface="Georgia" panose="02040502050405020303" pitchFamily="18" charset="0"/>
              </a:rPr>
              <a:t>       the two addresses</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1761225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Standard template library</a:t>
            </a:r>
            <a:endParaRPr lang="en-CA" dirty="0"/>
          </a:p>
        </p:txBody>
      </p:sp>
      <p:sp>
        <p:nvSpPr>
          <p:cNvPr id="3" name="Content Placeholder 2"/>
          <p:cNvSpPr>
            <a:spLocks noGrp="1"/>
          </p:cNvSpPr>
          <p:nvPr>
            <p:ph idx="1"/>
          </p:nvPr>
        </p:nvSpPr>
        <p:spPr/>
        <p:txBody>
          <a:bodyPr/>
          <a:lstStyle/>
          <a:p>
            <a:r>
              <a:rPr lang="en-CA" dirty="0" smtClean="0"/>
              <a:t>Finding the minimum and maximum entries</a:t>
            </a:r>
          </a:p>
          <a:p>
            <a:pPr marL="914400" lvl="2" indent="0">
              <a:buNone/>
            </a:pPr>
            <a:r>
              <a:rPr lang="en-CA" sz="1400" dirty="0">
                <a:latin typeface="Consolas" panose="020B0609020204030204" pitchFamily="49" charset="0"/>
                <a:cs typeface="Consolas" panose="020B0609020204030204" pitchFamily="49" charset="0"/>
              </a:rPr>
              <a:t>#include &lt;iostream&gt;</a:t>
            </a:r>
          </a:p>
          <a:p>
            <a:pPr marL="914400" lvl="2" indent="0">
              <a:buNone/>
            </a:pPr>
            <a:r>
              <a:rPr lang="en-CA" sz="1400" dirty="0">
                <a:latin typeface="Consolas" panose="020B0609020204030204" pitchFamily="49" charset="0"/>
                <a:cs typeface="Consolas" panose="020B0609020204030204" pitchFamily="49" charset="0"/>
              </a:rPr>
              <a:t>#include &lt;algorithm&gt;</a:t>
            </a:r>
          </a:p>
          <a:p>
            <a:pPr marL="914400" lvl="2" indent="0">
              <a:buNone/>
            </a:pPr>
            <a:endParaRPr lang="en-CA" sz="1400" dirty="0">
              <a:latin typeface="Consolas" panose="020B0609020204030204" pitchFamily="49" charset="0"/>
              <a:cs typeface="Consolas" panose="020B0609020204030204" pitchFamily="49" charset="0"/>
            </a:endParaRPr>
          </a:p>
          <a:p>
            <a:pPr marL="914400" lvl="2" indent="0">
              <a:buNone/>
            </a:pPr>
            <a:r>
              <a:rPr lang="en-CA" sz="1400" dirty="0">
                <a:latin typeface="Consolas" panose="020B0609020204030204" pitchFamily="49" charset="0"/>
                <a:cs typeface="Consolas" panose="020B0609020204030204" pitchFamily="49" charset="0"/>
              </a:rPr>
              <a:t>int main();</a:t>
            </a:r>
          </a:p>
          <a:p>
            <a:pPr marL="914400" lvl="2" indent="0">
              <a:buNone/>
            </a:pPr>
            <a:endParaRPr lang="en-CA" sz="1400" dirty="0">
              <a:latin typeface="Consolas" panose="020B0609020204030204" pitchFamily="49" charset="0"/>
              <a:cs typeface="Consolas" panose="020B0609020204030204" pitchFamily="49" charset="0"/>
            </a:endParaRPr>
          </a:p>
          <a:p>
            <a:pPr marL="914400" lvl="2" indent="0">
              <a:buNone/>
            </a:pPr>
            <a:r>
              <a:rPr lang="en-CA" sz="1400" dirty="0">
                <a:latin typeface="Consolas" panose="020B0609020204030204" pitchFamily="49" charset="0"/>
                <a:cs typeface="Consolas" panose="020B0609020204030204" pitchFamily="49" charset="0"/>
              </a:rPr>
              <a:t>int main() {</a:t>
            </a:r>
          </a:p>
          <a:p>
            <a:pPr marL="914400" lvl="2" indent="0">
              <a:buNone/>
            </a:pPr>
            <a:r>
              <a:rPr lang="en-CA" sz="1400" dirty="0">
                <a:latin typeface="Consolas" panose="020B0609020204030204" pitchFamily="49" charset="0"/>
                <a:cs typeface="Consolas" panose="020B0609020204030204" pitchFamily="49" charset="0"/>
              </a:rPr>
              <a:t>    int array[10]{3, 5, 5, 2, 4, 7, 6, 2, 4, 5};</a:t>
            </a:r>
          </a:p>
          <a:p>
            <a:pPr marL="914400" lvl="2" indent="0">
              <a:buNone/>
            </a:pPr>
            <a:endParaRPr lang="en-CA" sz="1400" dirty="0">
              <a:latin typeface="Consolas" panose="020B0609020204030204" pitchFamily="49" charset="0"/>
              <a:cs typeface="Consolas" panose="020B0609020204030204" pitchFamily="49" charset="0"/>
            </a:endParaRPr>
          </a:p>
          <a:p>
            <a:pPr marL="914400" lvl="2" indent="0">
              <a:buNone/>
            </a:pPr>
            <a:r>
              <a:rPr lang="en-CA" sz="1400" dirty="0">
                <a:latin typeface="Consolas" panose="020B0609020204030204" pitchFamily="49" charset="0"/>
                <a:cs typeface="Consolas" panose="020B0609020204030204" pitchFamily="49" charset="0"/>
              </a:rPr>
              <a:t>    int *</a:t>
            </a:r>
            <a:r>
              <a:rPr lang="en-CA" sz="1400" dirty="0" err="1">
                <a:latin typeface="Consolas" panose="020B0609020204030204" pitchFamily="49" charset="0"/>
                <a:cs typeface="Consolas" panose="020B0609020204030204" pitchFamily="49" charset="0"/>
              </a:rPr>
              <a:t>p_min</a:t>
            </a:r>
            <a:r>
              <a:rPr lang="en-CA" sz="1400" dirty="0" smtClean="0">
                <a:latin typeface="Consolas" panose="020B0609020204030204" pitchFamily="49" charset="0"/>
                <a:cs typeface="Consolas" panose="020B0609020204030204" pitchFamily="49" charset="0"/>
              </a:rPr>
              <a:t>{ </a:t>
            </a:r>
            <a:r>
              <a:rPr lang="en-CA" sz="1400" b="1" dirty="0" smtClean="0">
                <a:solidFill>
                  <a:srgbClr val="C00000"/>
                </a:solidFill>
                <a:latin typeface="Consolas" panose="020B0609020204030204" pitchFamily="49" charset="0"/>
                <a:cs typeface="Consolas" panose="020B0609020204030204" pitchFamily="49" charset="0"/>
              </a:rPr>
              <a:t>std</a:t>
            </a:r>
            <a:r>
              <a:rPr lang="en-CA" sz="1400" b="1" dirty="0">
                <a:solidFill>
                  <a:srgbClr val="C00000"/>
                </a:solidFill>
                <a:latin typeface="Consolas" panose="020B0609020204030204" pitchFamily="49" charset="0"/>
                <a:cs typeface="Consolas" panose="020B0609020204030204" pitchFamily="49" charset="0"/>
              </a:rPr>
              <a:t>::</a:t>
            </a:r>
            <a:r>
              <a:rPr lang="en-CA" sz="1400" b="1" dirty="0" err="1">
                <a:solidFill>
                  <a:srgbClr val="C00000"/>
                </a:solidFill>
                <a:latin typeface="Consolas" panose="020B0609020204030204" pitchFamily="49" charset="0"/>
                <a:cs typeface="Consolas" panose="020B0609020204030204" pitchFamily="49" charset="0"/>
              </a:rPr>
              <a:t>min_element</a:t>
            </a:r>
            <a:r>
              <a:rPr lang="en-CA" sz="1400" b="1" dirty="0">
                <a:solidFill>
                  <a:srgbClr val="C00000"/>
                </a:solidFill>
                <a:latin typeface="Consolas" panose="020B0609020204030204" pitchFamily="49" charset="0"/>
                <a:cs typeface="Consolas" panose="020B0609020204030204" pitchFamily="49" charset="0"/>
              </a:rPr>
              <a:t>( array, array + 10 </a:t>
            </a:r>
            <a:r>
              <a:rPr lang="en-CA" sz="1400" b="1" dirty="0" smtClean="0">
                <a:solidFill>
                  <a:srgbClr val="C00000"/>
                </a:solidFill>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914400" lvl="2" indent="0">
              <a:buNone/>
            </a:pPr>
            <a:r>
              <a:rPr lang="en-CA" sz="1400" dirty="0">
                <a:latin typeface="Consolas" panose="020B0609020204030204" pitchFamily="49" charset="0"/>
                <a:cs typeface="Consolas" panose="020B0609020204030204" pitchFamily="49" charset="0"/>
              </a:rPr>
              <a:t>    int *</a:t>
            </a:r>
            <a:r>
              <a:rPr lang="en-CA" sz="1400" dirty="0" err="1">
                <a:latin typeface="Consolas" panose="020B0609020204030204" pitchFamily="49" charset="0"/>
                <a:cs typeface="Consolas" panose="020B0609020204030204" pitchFamily="49" charset="0"/>
              </a:rPr>
              <a:t>p_max</a:t>
            </a:r>
            <a:r>
              <a:rPr lang="en-CA" sz="1400" dirty="0" smtClean="0">
                <a:latin typeface="Consolas" panose="020B0609020204030204" pitchFamily="49" charset="0"/>
                <a:cs typeface="Consolas" panose="020B0609020204030204" pitchFamily="49" charset="0"/>
              </a:rPr>
              <a:t>{ </a:t>
            </a:r>
            <a:r>
              <a:rPr lang="en-CA" sz="1400" b="1" dirty="0" smtClean="0">
                <a:solidFill>
                  <a:srgbClr val="C00000"/>
                </a:solidFill>
                <a:latin typeface="Consolas" panose="020B0609020204030204" pitchFamily="49" charset="0"/>
                <a:cs typeface="Consolas" panose="020B0609020204030204" pitchFamily="49" charset="0"/>
              </a:rPr>
              <a:t>std</a:t>
            </a:r>
            <a:r>
              <a:rPr lang="en-CA" sz="1400" b="1" dirty="0">
                <a:solidFill>
                  <a:srgbClr val="C00000"/>
                </a:solidFill>
                <a:latin typeface="Consolas" panose="020B0609020204030204" pitchFamily="49" charset="0"/>
                <a:cs typeface="Consolas" panose="020B0609020204030204" pitchFamily="49" charset="0"/>
              </a:rPr>
              <a:t>::</a:t>
            </a:r>
            <a:r>
              <a:rPr lang="en-CA" sz="1400" b="1" dirty="0" err="1">
                <a:solidFill>
                  <a:srgbClr val="C00000"/>
                </a:solidFill>
                <a:latin typeface="Consolas" panose="020B0609020204030204" pitchFamily="49" charset="0"/>
                <a:cs typeface="Consolas" panose="020B0609020204030204" pitchFamily="49" charset="0"/>
              </a:rPr>
              <a:t>max_element</a:t>
            </a:r>
            <a:r>
              <a:rPr lang="en-CA" sz="1400" b="1" dirty="0">
                <a:solidFill>
                  <a:srgbClr val="C00000"/>
                </a:solidFill>
                <a:latin typeface="Consolas" panose="020B0609020204030204" pitchFamily="49" charset="0"/>
                <a:cs typeface="Consolas" panose="020B0609020204030204" pitchFamily="49" charset="0"/>
              </a:rPr>
              <a:t>( array, array + 10 </a:t>
            </a:r>
            <a:r>
              <a:rPr lang="en-CA" sz="1400" b="1" dirty="0" smtClean="0">
                <a:solidFill>
                  <a:srgbClr val="C00000"/>
                </a:solidFill>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914400" lvl="2" indent="0">
              <a:buNone/>
            </a:pPr>
            <a:endParaRPr lang="en-CA" sz="1400" dirty="0">
              <a:latin typeface="Consolas" panose="020B0609020204030204" pitchFamily="49" charset="0"/>
              <a:cs typeface="Consolas" panose="020B0609020204030204" pitchFamily="49" charset="0"/>
            </a:endParaRPr>
          </a:p>
          <a:p>
            <a:pPr marL="914400" lvl="2" indent="0">
              <a:buNone/>
            </a:pPr>
            <a:r>
              <a:rPr lang="en-CA" sz="1400" dirty="0">
                <a:latin typeface="Consolas" panose="020B0609020204030204" pitchFamily="49" charset="0"/>
                <a:cs typeface="Consolas" panose="020B0609020204030204" pitchFamily="49" charset="0"/>
              </a:rPr>
              <a:t>    std::cout &lt;&lt; </a:t>
            </a:r>
            <a:r>
              <a:rPr lang="en-CA" sz="1400" dirty="0" smtClean="0">
                <a:latin typeface="Consolas" panose="020B0609020204030204" pitchFamily="49" charset="0"/>
                <a:cs typeface="Consolas" panose="020B0609020204030204" pitchFamily="49" charset="0"/>
              </a:rPr>
              <a:t>"Minimum: array</a:t>
            </a:r>
            <a:r>
              <a:rPr lang="en-CA" sz="1400" dirty="0">
                <a:latin typeface="Consolas" panose="020B0609020204030204" pitchFamily="49" charset="0"/>
                <a:cs typeface="Consolas" panose="020B0609020204030204" pitchFamily="49" charset="0"/>
              </a:rPr>
              <a:t>[" &lt;&lt; (</a:t>
            </a:r>
            <a:r>
              <a:rPr lang="en-CA" sz="1400" dirty="0" err="1">
                <a:latin typeface="Consolas" panose="020B0609020204030204" pitchFamily="49" charset="0"/>
                <a:cs typeface="Consolas" panose="020B0609020204030204" pitchFamily="49" charset="0"/>
              </a:rPr>
              <a:t>p_min</a:t>
            </a:r>
            <a:r>
              <a:rPr lang="en-CA" sz="1400" dirty="0">
                <a:latin typeface="Consolas" panose="020B0609020204030204" pitchFamily="49" charset="0"/>
                <a:cs typeface="Consolas" panose="020B0609020204030204" pitchFamily="49" charset="0"/>
              </a:rPr>
              <a:t> - array) &lt;&lt; "] == "</a:t>
            </a:r>
          </a:p>
          <a:p>
            <a:pPr marL="914400" lvl="2" indent="0">
              <a:buNone/>
            </a:pPr>
            <a:r>
              <a:rPr lang="en-CA" sz="1400" dirty="0">
                <a:latin typeface="Consolas" panose="020B0609020204030204" pitchFamily="49" charset="0"/>
                <a:cs typeface="Consolas" panose="020B0609020204030204" pitchFamily="49" charset="0"/>
              </a:rPr>
              <a:t>              &lt;&lt; *</a:t>
            </a:r>
            <a:r>
              <a:rPr lang="en-CA" sz="1400" dirty="0" err="1">
                <a:latin typeface="Consolas" panose="020B0609020204030204" pitchFamily="49" charset="0"/>
                <a:cs typeface="Consolas" panose="020B0609020204030204" pitchFamily="49" charset="0"/>
              </a:rPr>
              <a:t>p_min</a:t>
            </a:r>
            <a:r>
              <a:rPr lang="en-CA" sz="1400" dirty="0">
                <a:latin typeface="Consolas" panose="020B0609020204030204" pitchFamily="49" charset="0"/>
                <a:cs typeface="Consolas" panose="020B0609020204030204" pitchFamily="49" charset="0"/>
              </a:rPr>
              <a:t> &lt;&lt; std::endl;</a:t>
            </a:r>
          </a:p>
          <a:p>
            <a:pPr marL="914400" lvl="2" indent="0">
              <a:buNone/>
            </a:pPr>
            <a:r>
              <a:rPr lang="en-CA" sz="1400" dirty="0">
                <a:latin typeface="Consolas" panose="020B0609020204030204" pitchFamily="49" charset="0"/>
                <a:cs typeface="Consolas" panose="020B0609020204030204" pitchFamily="49" charset="0"/>
              </a:rPr>
              <a:t>    std::cout &lt;&lt; </a:t>
            </a:r>
            <a:r>
              <a:rPr lang="en-CA" sz="1400" dirty="0" smtClean="0">
                <a:latin typeface="Consolas" panose="020B0609020204030204" pitchFamily="49" charset="0"/>
                <a:cs typeface="Consolas" panose="020B0609020204030204" pitchFamily="49" charset="0"/>
              </a:rPr>
              <a:t>"Maximum: array</a:t>
            </a:r>
            <a:r>
              <a:rPr lang="en-CA" sz="1400" dirty="0">
                <a:latin typeface="Consolas" panose="020B0609020204030204" pitchFamily="49" charset="0"/>
                <a:cs typeface="Consolas" panose="020B0609020204030204" pitchFamily="49" charset="0"/>
              </a:rPr>
              <a:t>[" &lt;&lt; (</a:t>
            </a:r>
            <a:r>
              <a:rPr lang="en-CA" sz="1400" dirty="0" err="1">
                <a:latin typeface="Consolas" panose="020B0609020204030204" pitchFamily="49" charset="0"/>
                <a:cs typeface="Consolas" panose="020B0609020204030204" pitchFamily="49" charset="0"/>
              </a:rPr>
              <a:t>p_max</a:t>
            </a:r>
            <a:r>
              <a:rPr lang="en-CA" sz="1400" dirty="0">
                <a:latin typeface="Consolas" panose="020B0609020204030204" pitchFamily="49" charset="0"/>
                <a:cs typeface="Consolas" panose="020B0609020204030204" pitchFamily="49" charset="0"/>
              </a:rPr>
              <a:t> - array) &lt;&lt; "] == "</a:t>
            </a:r>
          </a:p>
          <a:p>
            <a:pPr marL="914400" lvl="2" indent="0">
              <a:buNone/>
            </a:pPr>
            <a:r>
              <a:rPr lang="en-CA" sz="1400" dirty="0">
                <a:latin typeface="Consolas" panose="020B0609020204030204" pitchFamily="49" charset="0"/>
                <a:cs typeface="Consolas" panose="020B0609020204030204" pitchFamily="49" charset="0"/>
              </a:rPr>
              <a:t>              &lt;&lt; *</a:t>
            </a:r>
            <a:r>
              <a:rPr lang="en-CA" sz="1400" dirty="0" err="1">
                <a:latin typeface="Consolas" panose="020B0609020204030204" pitchFamily="49" charset="0"/>
                <a:cs typeface="Consolas" panose="020B0609020204030204" pitchFamily="49" charset="0"/>
              </a:rPr>
              <a:t>p_max</a:t>
            </a:r>
            <a:r>
              <a:rPr lang="en-CA" sz="1400" dirty="0">
                <a:latin typeface="Consolas" panose="020B0609020204030204" pitchFamily="49" charset="0"/>
                <a:cs typeface="Consolas" panose="020B0609020204030204" pitchFamily="49" charset="0"/>
              </a:rPr>
              <a:t> &lt;&lt; std::endl;</a:t>
            </a:r>
          </a:p>
          <a:p>
            <a:pPr marL="914400" lvl="2" indent="0">
              <a:buNone/>
            </a:pPr>
            <a:endParaRPr lang="en-CA" sz="1400" dirty="0">
              <a:latin typeface="Consolas" panose="020B0609020204030204" pitchFamily="49" charset="0"/>
              <a:cs typeface="Consolas" panose="020B0609020204030204" pitchFamily="49" charset="0"/>
            </a:endParaRPr>
          </a:p>
          <a:p>
            <a:pPr marL="914400" lvl="2" indent="0">
              <a:buNone/>
            </a:pPr>
            <a:r>
              <a:rPr lang="en-CA" sz="1400" dirty="0">
                <a:latin typeface="Consolas" panose="020B0609020204030204" pitchFamily="49" charset="0"/>
                <a:cs typeface="Consolas" panose="020B0609020204030204" pitchFamily="49" charset="0"/>
              </a:rPr>
              <a:t>    return 0;</a:t>
            </a:r>
          </a:p>
          <a:p>
            <a:pPr marL="914400" lvl="2" indent="0">
              <a:buNone/>
            </a:pPr>
            <a:r>
              <a:rPr lang="en-CA" sz="1400" dirty="0">
                <a:latin typeface="Consolas" panose="020B0609020204030204" pitchFamily="49" charset="0"/>
                <a:cs typeface="Consolas" panose="020B0609020204030204" pitchFamily="49" charset="0"/>
              </a:rPr>
              <a:t>}</a:t>
            </a:r>
          </a:p>
        </p:txBody>
      </p:sp>
      <p:sp>
        <p:nvSpPr>
          <p:cNvPr id="5" name="TextBox 4"/>
          <p:cNvSpPr txBox="1"/>
          <p:nvPr/>
        </p:nvSpPr>
        <p:spPr>
          <a:xfrm>
            <a:off x="5580112" y="2264097"/>
            <a:ext cx="3350597" cy="923330"/>
          </a:xfrm>
          <a:prstGeom prst="rect">
            <a:avLst/>
          </a:prstGeom>
          <a:noFill/>
        </p:spPr>
        <p:txBody>
          <a:bodyPr wrap="none" rtlCol="0">
            <a:spAutoFit/>
          </a:bodyPr>
          <a:lstStyle/>
          <a:p>
            <a:r>
              <a:rPr lang="en-CA" dirty="0" smtClean="0">
                <a:solidFill>
                  <a:srgbClr val="0070C0"/>
                </a:solidFill>
                <a:latin typeface="Georgia" panose="02040502050405020303" pitchFamily="18" charset="0"/>
              </a:rPr>
              <a:t>Output:</a:t>
            </a: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Minimum: array[3</a:t>
            </a:r>
            <a:r>
              <a:rPr lang="en-CA" dirty="0">
                <a:solidFill>
                  <a:srgbClr val="0070C0"/>
                </a:solidFill>
                <a:latin typeface="Consolas" panose="020B0609020204030204" pitchFamily="49" charset="0"/>
                <a:cs typeface="Consolas" panose="020B0609020204030204" pitchFamily="49" charset="0"/>
              </a:rPr>
              <a:t>] == 2</a:t>
            </a:r>
          </a:p>
          <a:p>
            <a:r>
              <a:rPr lang="en-CA" dirty="0" smtClean="0">
                <a:solidFill>
                  <a:srgbClr val="0070C0"/>
                </a:solidFill>
                <a:latin typeface="Consolas" panose="020B0609020204030204" pitchFamily="49" charset="0"/>
                <a:cs typeface="Consolas" panose="020B0609020204030204" pitchFamily="49" charset="0"/>
              </a:rPr>
              <a:t>   Maximum: array[5</a:t>
            </a:r>
            <a:r>
              <a:rPr lang="en-CA" dirty="0">
                <a:solidFill>
                  <a:srgbClr val="0070C0"/>
                </a:solidFill>
                <a:latin typeface="Consolas" panose="020B0609020204030204" pitchFamily="49" charset="0"/>
                <a:cs typeface="Consolas" panose="020B0609020204030204" pitchFamily="49" charset="0"/>
              </a:rPr>
              <a:t>] == 7</a:t>
            </a:r>
          </a:p>
        </p:txBody>
      </p:sp>
      <p:sp>
        <p:nvSpPr>
          <p:cNvPr id="6" name="Rectangle 5"/>
          <p:cNvSpPr/>
          <p:nvPr/>
        </p:nvSpPr>
        <p:spPr>
          <a:xfrm>
            <a:off x="4412334" y="5934670"/>
            <a:ext cx="4078361" cy="923330"/>
          </a:xfrm>
          <a:prstGeom prst="rect">
            <a:avLst/>
          </a:prstGeom>
        </p:spPr>
        <p:txBody>
          <a:bodyPr wrap="none">
            <a:spAutoFit/>
          </a:bodyPr>
          <a:lstStyle/>
          <a:p>
            <a:r>
              <a:rPr lang="en-CA" dirty="0" smtClean="0">
                <a:solidFill>
                  <a:srgbClr val="0070C0"/>
                </a:solidFill>
                <a:latin typeface="Georgia" panose="02040502050405020303" pitchFamily="18" charset="0"/>
              </a:rPr>
              <a:t>Pointer difference!</a:t>
            </a:r>
          </a:p>
          <a:p>
            <a:r>
              <a:rPr lang="en-CA" dirty="0">
                <a:solidFill>
                  <a:srgbClr val="0070C0"/>
                </a:solidFill>
                <a:latin typeface="Georgia" panose="02040502050405020303" pitchFamily="18" charset="0"/>
              </a:rPr>
              <a:t> </a:t>
            </a:r>
            <a:r>
              <a:rPr lang="en-CA" dirty="0" smtClean="0">
                <a:solidFill>
                  <a:srgbClr val="0070C0"/>
                </a:solidFill>
                <a:latin typeface="Georgia" panose="02040502050405020303" pitchFamily="18" charset="0"/>
              </a:rPr>
              <a:t>   – The number of positions between</a:t>
            </a:r>
          </a:p>
          <a:p>
            <a:r>
              <a:rPr lang="en-CA" dirty="0">
                <a:solidFill>
                  <a:srgbClr val="0070C0"/>
                </a:solidFill>
                <a:latin typeface="Georgia" panose="02040502050405020303" pitchFamily="18" charset="0"/>
              </a:rPr>
              <a:t> </a:t>
            </a:r>
            <a:r>
              <a:rPr lang="en-CA" dirty="0" smtClean="0">
                <a:solidFill>
                  <a:srgbClr val="0070C0"/>
                </a:solidFill>
                <a:latin typeface="Georgia" panose="02040502050405020303" pitchFamily="18" charset="0"/>
              </a:rPr>
              <a:t>       the two addresses</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2380434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benefits of templates</a:t>
            </a:r>
          </a:p>
          <a:p>
            <a:pPr lvl="1"/>
            <a:r>
              <a:rPr lang="en-CA" dirty="0" smtClean="0"/>
              <a:t>Know that templates abstract out the type when the type is irrelevant to the operation</a:t>
            </a:r>
            <a:endParaRPr lang="en-CA" dirty="0"/>
          </a:p>
          <a:p>
            <a:pPr lvl="1"/>
            <a:r>
              <a:rPr lang="en-CA" dirty="0" smtClean="0"/>
              <a:t>Know how to define a function to use a template</a:t>
            </a:r>
          </a:p>
          <a:p>
            <a:pPr lvl="1"/>
            <a:r>
              <a:rPr lang="en-CA" dirty="0" smtClean="0"/>
              <a:t>Understand that the Standard Template Library makes liberal use of templates for functions defined there</a:t>
            </a: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Redundancy</a:t>
            </a:r>
            <a:endParaRPr lang="en-CA" dirty="0"/>
          </a:p>
        </p:txBody>
      </p:sp>
      <p:sp>
        <p:nvSpPr>
          <p:cNvPr id="3" name="Content Placeholder 2"/>
          <p:cNvSpPr>
            <a:spLocks noGrp="1"/>
          </p:cNvSpPr>
          <p:nvPr>
            <p:ph idx="1"/>
          </p:nvPr>
        </p:nvSpPr>
        <p:spPr/>
        <p:txBody>
          <a:bodyPr/>
          <a:lstStyle/>
          <a:p>
            <a:r>
              <a:rPr lang="en-CA" dirty="0" smtClean="0"/>
              <a:t>Suppose you author the function</a:t>
            </a:r>
          </a:p>
          <a:p>
            <a:pPr marL="857250" lvl="2" indent="0">
              <a:buNone/>
            </a:pPr>
            <a:r>
              <a:rPr lang="en-CA" sz="1600" dirty="0">
                <a:latin typeface="Consolas" panose="020B0609020204030204" pitchFamily="49" charset="0"/>
                <a:cs typeface="Consolas" panose="020B0609020204030204" pitchFamily="49" charset="0"/>
              </a:rPr>
              <a:t>std::</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find_max</a:t>
            </a:r>
            <a:r>
              <a:rPr lang="en-CA" sz="1600" dirty="0">
                <a:latin typeface="Consolas" panose="020B0609020204030204" pitchFamily="49" charset="0"/>
                <a:cs typeface="Consolas" panose="020B0609020204030204" pitchFamily="49" charset="0"/>
              </a:rPr>
              <a:t>( </a:t>
            </a:r>
            <a:r>
              <a:rPr lang="en-CA" sz="1600" b="1" dirty="0">
                <a:solidFill>
                  <a:srgbClr val="FF0000"/>
                </a:solidFill>
                <a:latin typeface="Consolas" panose="020B0609020204030204" pitchFamily="49" charset="0"/>
                <a:cs typeface="Consolas" panose="020B0609020204030204" pitchFamily="49" charset="0"/>
              </a:rPr>
              <a:t>double</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const</a:t>
            </a:r>
            <a:r>
              <a:rPr lang="en-CA" sz="1600" dirty="0">
                <a:latin typeface="Consolas" panose="020B0609020204030204" pitchFamily="49" charset="0"/>
                <a:cs typeface="Consolas" panose="020B0609020204030204" pitchFamily="49" charset="0"/>
              </a:rPr>
              <a:t> array[],</a:t>
            </a:r>
          </a:p>
          <a:p>
            <a:pPr marL="857250" lvl="2" indent="0">
              <a:buNone/>
            </a:pPr>
            <a:r>
              <a:rPr lang="en-CA" sz="1600" dirty="0">
                <a:latin typeface="Consolas" panose="020B0609020204030204" pitchFamily="49" charset="0"/>
                <a:cs typeface="Consolas" panose="020B0609020204030204" pitchFamily="49" charset="0"/>
              </a:rPr>
              <a:t>                      std::</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const</a:t>
            </a:r>
            <a:r>
              <a:rPr lang="en-CA" sz="1600" dirty="0">
                <a:latin typeface="Consolas" panose="020B0609020204030204" pitchFamily="49" charset="0"/>
                <a:cs typeface="Consolas" panose="020B0609020204030204" pitchFamily="49" charset="0"/>
              </a:rPr>
              <a:t> begin,</a:t>
            </a:r>
          </a:p>
          <a:p>
            <a:pPr marL="857250" lvl="2" indent="0">
              <a:buNone/>
            </a:pPr>
            <a:r>
              <a:rPr lang="en-CA" sz="1600" dirty="0">
                <a:latin typeface="Consolas" panose="020B0609020204030204" pitchFamily="49" charset="0"/>
                <a:cs typeface="Consolas" panose="020B0609020204030204" pitchFamily="49" charset="0"/>
              </a:rPr>
              <a:t>                      std::</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const</a:t>
            </a:r>
            <a:r>
              <a:rPr lang="en-CA" sz="1600" dirty="0">
                <a:latin typeface="Consolas" panose="020B0609020204030204" pitchFamily="49" charset="0"/>
                <a:cs typeface="Consolas" panose="020B0609020204030204" pitchFamily="49" charset="0"/>
              </a:rPr>
              <a:t> end ) {</a:t>
            </a:r>
          </a:p>
          <a:p>
            <a:pPr marL="857250" lvl="2" indent="0">
              <a:buNone/>
            </a:pPr>
            <a:r>
              <a:rPr lang="en-CA" sz="1600" dirty="0">
                <a:latin typeface="Consolas" panose="020B0609020204030204" pitchFamily="49" charset="0"/>
                <a:cs typeface="Consolas" panose="020B0609020204030204" pitchFamily="49" charset="0"/>
              </a:rPr>
              <a:t>    std::</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index_max</a:t>
            </a:r>
            <a:r>
              <a:rPr lang="en-CA" sz="1600" dirty="0">
                <a:latin typeface="Consolas" panose="020B0609020204030204" pitchFamily="49" charset="0"/>
                <a:cs typeface="Consolas" panose="020B0609020204030204" pitchFamily="49" charset="0"/>
              </a:rPr>
              <a:t>{begin};</a:t>
            </a:r>
          </a:p>
          <a:p>
            <a:pPr marL="857250" lvl="2" indent="0">
              <a:buNone/>
            </a:pPr>
            <a:endParaRPr lang="en-CA" sz="1600" dirty="0">
              <a:latin typeface="Consolas" panose="020B0609020204030204" pitchFamily="49" charset="0"/>
              <a:cs typeface="Consolas" panose="020B0609020204030204" pitchFamily="49" charset="0"/>
            </a:endParaRPr>
          </a:p>
          <a:p>
            <a:pPr marL="857250" lvl="2" indent="0">
              <a:buNone/>
            </a:pPr>
            <a:r>
              <a:rPr lang="en-CA" sz="1600" dirty="0">
                <a:latin typeface="Consolas" panose="020B0609020204030204" pitchFamily="49" charset="0"/>
                <a:cs typeface="Consolas" panose="020B0609020204030204" pitchFamily="49" charset="0"/>
              </a:rPr>
              <a:t>    for ( std::</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k{begin + 1}; k &lt; end; ++k ) {</a:t>
            </a:r>
          </a:p>
          <a:p>
            <a:pPr marL="857250" lvl="2" indent="0">
              <a:buNone/>
            </a:pPr>
            <a:r>
              <a:rPr lang="en-CA" sz="1600" dirty="0">
                <a:latin typeface="Consolas" panose="020B0609020204030204" pitchFamily="49" charset="0"/>
                <a:cs typeface="Consolas" panose="020B0609020204030204" pitchFamily="49" charset="0"/>
              </a:rPr>
              <a:t>        if ( array[k] &gt; array[</a:t>
            </a:r>
            <a:r>
              <a:rPr lang="en-CA" sz="1600" dirty="0" err="1">
                <a:latin typeface="Consolas" panose="020B0609020204030204" pitchFamily="49" charset="0"/>
                <a:cs typeface="Consolas" panose="020B0609020204030204" pitchFamily="49" charset="0"/>
              </a:rPr>
              <a:t>index_max</a:t>
            </a:r>
            <a:r>
              <a:rPr lang="en-CA" sz="1600" dirty="0">
                <a:latin typeface="Consolas" panose="020B0609020204030204" pitchFamily="49" charset="0"/>
                <a:cs typeface="Consolas" panose="020B0609020204030204" pitchFamily="49" charset="0"/>
              </a:rPr>
              <a:t>] ) {</a:t>
            </a:r>
          </a:p>
          <a:p>
            <a:pPr marL="857250" lvl="2" indent="0">
              <a:buNone/>
            </a:pP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index_max</a:t>
            </a:r>
            <a:r>
              <a:rPr lang="en-CA" sz="1600" dirty="0">
                <a:latin typeface="Consolas" panose="020B0609020204030204" pitchFamily="49" charset="0"/>
                <a:cs typeface="Consolas" panose="020B0609020204030204" pitchFamily="49" charset="0"/>
              </a:rPr>
              <a:t> = k;</a:t>
            </a:r>
          </a:p>
          <a:p>
            <a:pPr marL="857250" lvl="2" indent="0">
              <a:buNone/>
            </a:pPr>
            <a:r>
              <a:rPr lang="en-CA" sz="1600" dirty="0">
                <a:latin typeface="Consolas" panose="020B0609020204030204" pitchFamily="49" charset="0"/>
                <a:cs typeface="Consolas" panose="020B0609020204030204" pitchFamily="49" charset="0"/>
              </a:rPr>
              <a:t>        }</a:t>
            </a:r>
          </a:p>
          <a:p>
            <a:pPr marL="857250" lvl="2" indent="0">
              <a:buNone/>
            </a:pPr>
            <a:r>
              <a:rPr lang="en-CA" sz="1600" dirty="0">
                <a:latin typeface="Consolas" panose="020B0609020204030204" pitchFamily="49" charset="0"/>
                <a:cs typeface="Consolas" panose="020B0609020204030204" pitchFamily="49" charset="0"/>
              </a:rPr>
              <a:t>    }</a:t>
            </a:r>
          </a:p>
          <a:p>
            <a:pPr marL="857250" lvl="2" indent="0">
              <a:buNone/>
            </a:pPr>
            <a:endParaRPr lang="en-CA" sz="1600" dirty="0">
              <a:latin typeface="Consolas" panose="020B0609020204030204" pitchFamily="49" charset="0"/>
              <a:cs typeface="Consolas" panose="020B0609020204030204" pitchFamily="49" charset="0"/>
            </a:endParaRPr>
          </a:p>
          <a:p>
            <a:pPr marL="857250" lvl="2" indent="0">
              <a:buNone/>
            </a:pPr>
            <a:r>
              <a:rPr lang="en-CA" sz="1600" dirty="0">
                <a:latin typeface="Consolas" panose="020B0609020204030204" pitchFamily="49" charset="0"/>
                <a:cs typeface="Consolas" panose="020B0609020204030204" pitchFamily="49" charset="0"/>
              </a:rPr>
              <a:t>    return </a:t>
            </a:r>
            <a:r>
              <a:rPr lang="en-CA" sz="1600" dirty="0" err="1">
                <a:latin typeface="Consolas" panose="020B0609020204030204" pitchFamily="49" charset="0"/>
                <a:cs typeface="Consolas" panose="020B0609020204030204" pitchFamily="49" charset="0"/>
              </a:rPr>
              <a:t>index_max</a:t>
            </a:r>
            <a:r>
              <a:rPr lang="en-CA" sz="1600" dirty="0">
                <a:latin typeface="Consolas" panose="020B0609020204030204" pitchFamily="49" charset="0"/>
                <a:cs typeface="Consolas" panose="020B0609020204030204" pitchFamily="49" charset="0"/>
              </a:rPr>
              <a:t>;</a:t>
            </a:r>
          </a:p>
          <a:p>
            <a:pPr marL="857250" lvl="2" indent="0">
              <a:buNone/>
            </a:pPr>
            <a:r>
              <a:rPr lang="en-CA"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Redundancy</a:t>
            </a:r>
            <a:endParaRPr lang="en-CA" dirty="0"/>
          </a:p>
        </p:txBody>
      </p:sp>
      <p:sp>
        <p:nvSpPr>
          <p:cNvPr id="3" name="Content Placeholder 2"/>
          <p:cNvSpPr>
            <a:spLocks noGrp="1"/>
          </p:cNvSpPr>
          <p:nvPr>
            <p:ph idx="1"/>
          </p:nvPr>
        </p:nvSpPr>
        <p:spPr/>
        <p:txBody>
          <a:bodyPr/>
          <a:lstStyle/>
          <a:p>
            <a:r>
              <a:rPr lang="en-CA" dirty="0" smtClean="0"/>
              <a:t>Next, you must author another function:</a:t>
            </a:r>
          </a:p>
          <a:p>
            <a:pPr marL="857250" lvl="2" indent="0">
              <a:buNone/>
            </a:pPr>
            <a:r>
              <a:rPr lang="en-CA" sz="1600" dirty="0">
                <a:latin typeface="Consolas" panose="020B0609020204030204" pitchFamily="49" charset="0"/>
                <a:cs typeface="Consolas" panose="020B0609020204030204" pitchFamily="49" charset="0"/>
              </a:rPr>
              <a:t>std::</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find_max</a:t>
            </a:r>
            <a:r>
              <a:rPr lang="en-CA" sz="1600" dirty="0">
                <a:latin typeface="Consolas" panose="020B0609020204030204" pitchFamily="49" charset="0"/>
                <a:cs typeface="Consolas" panose="020B0609020204030204" pitchFamily="49" charset="0"/>
              </a:rPr>
              <a:t>( </a:t>
            </a:r>
            <a:r>
              <a:rPr lang="en-CA" sz="1600" b="1" dirty="0" smtClean="0">
                <a:solidFill>
                  <a:srgbClr val="FF0000"/>
                </a:solidFill>
                <a:latin typeface="Consolas" panose="020B0609020204030204" pitchFamily="49" charset="0"/>
                <a:cs typeface="Consolas" panose="020B0609020204030204" pitchFamily="49" charset="0"/>
              </a:rPr>
              <a:t>int</a:t>
            </a:r>
            <a:r>
              <a:rPr lang="en-CA" sz="1600" dirty="0" smtClean="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const</a:t>
            </a:r>
            <a:r>
              <a:rPr lang="en-CA" sz="1600" dirty="0">
                <a:latin typeface="Consolas" panose="020B0609020204030204" pitchFamily="49" charset="0"/>
                <a:cs typeface="Consolas" panose="020B0609020204030204" pitchFamily="49" charset="0"/>
              </a:rPr>
              <a:t> array[],</a:t>
            </a:r>
          </a:p>
          <a:p>
            <a:pPr marL="857250" lvl="2" indent="0">
              <a:buNone/>
            </a:pPr>
            <a:r>
              <a:rPr lang="en-CA" sz="1600" dirty="0">
                <a:latin typeface="Consolas" panose="020B0609020204030204" pitchFamily="49" charset="0"/>
                <a:cs typeface="Consolas" panose="020B0609020204030204" pitchFamily="49" charset="0"/>
              </a:rPr>
              <a:t>                      std::</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const</a:t>
            </a:r>
            <a:r>
              <a:rPr lang="en-CA" sz="1600" dirty="0">
                <a:latin typeface="Consolas" panose="020B0609020204030204" pitchFamily="49" charset="0"/>
                <a:cs typeface="Consolas" panose="020B0609020204030204" pitchFamily="49" charset="0"/>
              </a:rPr>
              <a:t> begin,</a:t>
            </a:r>
          </a:p>
          <a:p>
            <a:pPr marL="857250" lvl="2" indent="0">
              <a:buNone/>
            </a:pPr>
            <a:r>
              <a:rPr lang="en-CA" sz="1600" dirty="0">
                <a:latin typeface="Consolas" panose="020B0609020204030204" pitchFamily="49" charset="0"/>
                <a:cs typeface="Consolas" panose="020B0609020204030204" pitchFamily="49" charset="0"/>
              </a:rPr>
              <a:t>                      std::</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const</a:t>
            </a:r>
            <a:r>
              <a:rPr lang="en-CA" sz="1600" dirty="0">
                <a:latin typeface="Consolas" panose="020B0609020204030204" pitchFamily="49" charset="0"/>
                <a:cs typeface="Consolas" panose="020B0609020204030204" pitchFamily="49" charset="0"/>
              </a:rPr>
              <a:t> end ) {</a:t>
            </a:r>
          </a:p>
          <a:p>
            <a:pPr marL="857250" lvl="2" indent="0">
              <a:buNone/>
            </a:pPr>
            <a:r>
              <a:rPr lang="en-CA" sz="1600" dirty="0">
                <a:latin typeface="Consolas" panose="020B0609020204030204" pitchFamily="49" charset="0"/>
                <a:cs typeface="Consolas" panose="020B0609020204030204" pitchFamily="49" charset="0"/>
              </a:rPr>
              <a:t>    std::</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index_max</a:t>
            </a:r>
            <a:r>
              <a:rPr lang="en-CA" sz="1600" dirty="0">
                <a:latin typeface="Consolas" panose="020B0609020204030204" pitchFamily="49" charset="0"/>
                <a:cs typeface="Consolas" panose="020B0609020204030204" pitchFamily="49" charset="0"/>
              </a:rPr>
              <a:t>{begin};</a:t>
            </a:r>
          </a:p>
          <a:p>
            <a:pPr marL="857250" lvl="2" indent="0">
              <a:buNone/>
            </a:pPr>
            <a:endParaRPr lang="en-CA" sz="1600" dirty="0">
              <a:latin typeface="Consolas" panose="020B0609020204030204" pitchFamily="49" charset="0"/>
              <a:cs typeface="Consolas" panose="020B0609020204030204" pitchFamily="49" charset="0"/>
            </a:endParaRPr>
          </a:p>
          <a:p>
            <a:pPr marL="857250" lvl="2" indent="0">
              <a:buNone/>
            </a:pPr>
            <a:r>
              <a:rPr lang="en-CA" sz="1600" dirty="0">
                <a:latin typeface="Consolas" panose="020B0609020204030204" pitchFamily="49" charset="0"/>
                <a:cs typeface="Consolas" panose="020B0609020204030204" pitchFamily="49" charset="0"/>
              </a:rPr>
              <a:t>    for ( std::</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k{begin + 1}; k &lt; end; ++k ) {</a:t>
            </a:r>
          </a:p>
          <a:p>
            <a:pPr marL="857250" lvl="2" indent="0">
              <a:buNone/>
            </a:pPr>
            <a:r>
              <a:rPr lang="en-CA" sz="1600" dirty="0">
                <a:latin typeface="Consolas" panose="020B0609020204030204" pitchFamily="49" charset="0"/>
                <a:cs typeface="Consolas" panose="020B0609020204030204" pitchFamily="49" charset="0"/>
              </a:rPr>
              <a:t>        if ( array[k] &gt; array[</a:t>
            </a:r>
            <a:r>
              <a:rPr lang="en-CA" sz="1600" dirty="0" err="1">
                <a:latin typeface="Consolas" panose="020B0609020204030204" pitchFamily="49" charset="0"/>
                <a:cs typeface="Consolas" panose="020B0609020204030204" pitchFamily="49" charset="0"/>
              </a:rPr>
              <a:t>index_max</a:t>
            </a:r>
            <a:r>
              <a:rPr lang="en-CA" sz="1600" dirty="0">
                <a:latin typeface="Consolas" panose="020B0609020204030204" pitchFamily="49" charset="0"/>
                <a:cs typeface="Consolas" panose="020B0609020204030204" pitchFamily="49" charset="0"/>
              </a:rPr>
              <a:t>] ) {</a:t>
            </a:r>
          </a:p>
          <a:p>
            <a:pPr marL="857250" lvl="2" indent="0">
              <a:buNone/>
            </a:pP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index_max</a:t>
            </a:r>
            <a:r>
              <a:rPr lang="en-CA" sz="1600" dirty="0">
                <a:latin typeface="Consolas" panose="020B0609020204030204" pitchFamily="49" charset="0"/>
                <a:cs typeface="Consolas" panose="020B0609020204030204" pitchFamily="49" charset="0"/>
              </a:rPr>
              <a:t> = k;</a:t>
            </a:r>
          </a:p>
          <a:p>
            <a:pPr marL="857250" lvl="2" indent="0">
              <a:buNone/>
            </a:pPr>
            <a:r>
              <a:rPr lang="en-CA" sz="1600" dirty="0">
                <a:latin typeface="Consolas" panose="020B0609020204030204" pitchFamily="49" charset="0"/>
                <a:cs typeface="Consolas" panose="020B0609020204030204" pitchFamily="49" charset="0"/>
              </a:rPr>
              <a:t>        }</a:t>
            </a:r>
          </a:p>
          <a:p>
            <a:pPr marL="857250" lvl="2" indent="0">
              <a:buNone/>
            </a:pPr>
            <a:r>
              <a:rPr lang="en-CA" sz="1600" dirty="0">
                <a:latin typeface="Consolas" panose="020B0609020204030204" pitchFamily="49" charset="0"/>
                <a:cs typeface="Consolas" panose="020B0609020204030204" pitchFamily="49" charset="0"/>
              </a:rPr>
              <a:t>    }</a:t>
            </a:r>
          </a:p>
          <a:p>
            <a:pPr marL="857250" lvl="2" indent="0">
              <a:buNone/>
            </a:pPr>
            <a:endParaRPr lang="en-CA" sz="1600" dirty="0">
              <a:latin typeface="Consolas" panose="020B0609020204030204" pitchFamily="49" charset="0"/>
              <a:cs typeface="Consolas" panose="020B0609020204030204" pitchFamily="49" charset="0"/>
            </a:endParaRPr>
          </a:p>
          <a:p>
            <a:pPr marL="857250" lvl="2" indent="0">
              <a:buNone/>
            </a:pPr>
            <a:r>
              <a:rPr lang="en-CA" sz="1600" dirty="0">
                <a:latin typeface="Consolas" panose="020B0609020204030204" pitchFamily="49" charset="0"/>
                <a:cs typeface="Consolas" panose="020B0609020204030204" pitchFamily="49" charset="0"/>
              </a:rPr>
              <a:t>    return </a:t>
            </a:r>
            <a:r>
              <a:rPr lang="en-CA" sz="1600" dirty="0" err="1">
                <a:latin typeface="Consolas" panose="020B0609020204030204" pitchFamily="49" charset="0"/>
                <a:cs typeface="Consolas" panose="020B0609020204030204" pitchFamily="49" charset="0"/>
              </a:rPr>
              <a:t>index_max</a:t>
            </a:r>
            <a:r>
              <a:rPr lang="en-CA" sz="1600" dirty="0">
                <a:latin typeface="Consolas" panose="020B0609020204030204" pitchFamily="49" charset="0"/>
                <a:cs typeface="Consolas" panose="020B0609020204030204" pitchFamily="49" charset="0"/>
              </a:rPr>
              <a:t>;</a:t>
            </a:r>
          </a:p>
          <a:p>
            <a:pPr marL="857250" lvl="2" indent="0">
              <a:buNone/>
            </a:pPr>
            <a:r>
              <a:rPr lang="en-CA"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169059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Redundancy</a:t>
            </a:r>
            <a:endParaRPr lang="en-CA" dirty="0"/>
          </a:p>
        </p:txBody>
      </p:sp>
      <p:sp>
        <p:nvSpPr>
          <p:cNvPr id="3" name="Content Placeholder 2"/>
          <p:cNvSpPr>
            <a:spLocks noGrp="1"/>
          </p:cNvSpPr>
          <p:nvPr>
            <p:ph idx="1"/>
          </p:nvPr>
        </p:nvSpPr>
        <p:spPr/>
        <p:txBody>
          <a:bodyPr/>
          <a:lstStyle/>
          <a:p>
            <a:r>
              <a:rPr lang="en-CA" dirty="0" smtClean="0"/>
              <a:t>And another:</a:t>
            </a:r>
          </a:p>
          <a:p>
            <a:pPr marL="857250" lvl="2" indent="0">
              <a:buNone/>
            </a:pPr>
            <a:r>
              <a:rPr lang="en-CA" sz="1600" dirty="0">
                <a:latin typeface="Consolas" panose="020B0609020204030204" pitchFamily="49" charset="0"/>
                <a:cs typeface="Consolas" panose="020B0609020204030204" pitchFamily="49" charset="0"/>
              </a:rPr>
              <a:t>std::</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find_max</a:t>
            </a:r>
            <a:r>
              <a:rPr lang="en-CA" sz="1600" dirty="0">
                <a:latin typeface="Consolas" panose="020B0609020204030204" pitchFamily="49" charset="0"/>
                <a:cs typeface="Consolas" panose="020B0609020204030204" pitchFamily="49" charset="0"/>
              </a:rPr>
              <a:t>( </a:t>
            </a:r>
            <a:r>
              <a:rPr lang="en-CA" sz="1600" b="1" dirty="0" smtClean="0">
                <a:solidFill>
                  <a:srgbClr val="FF0000"/>
                </a:solidFill>
                <a:latin typeface="Consolas" panose="020B0609020204030204" pitchFamily="49" charset="0"/>
                <a:cs typeface="Consolas" panose="020B0609020204030204" pitchFamily="49" charset="0"/>
              </a:rPr>
              <a:t>long</a:t>
            </a:r>
            <a:r>
              <a:rPr lang="en-CA" sz="1600" dirty="0" smtClean="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const</a:t>
            </a:r>
            <a:r>
              <a:rPr lang="en-CA" sz="1600" dirty="0">
                <a:latin typeface="Consolas" panose="020B0609020204030204" pitchFamily="49" charset="0"/>
                <a:cs typeface="Consolas" panose="020B0609020204030204" pitchFamily="49" charset="0"/>
              </a:rPr>
              <a:t> array[],</a:t>
            </a:r>
          </a:p>
          <a:p>
            <a:pPr marL="857250" lvl="2" indent="0">
              <a:buNone/>
            </a:pPr>
            <a:r>
              <a:rPr lang="en-CA" sz="1600" dirty="0">
                <a:latin typeface="Consolas" panose="020B0609020204030204" pitchFamily="49" charset="0"/>
                <a:cs typeface="Consolas" panose="020B0609020204030204" pitchFamily="49" charset="0"/>
              </a:rPr>
              <a:t>                      std::</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const</a:t>
            </a:r>
            <a:r>
              <a:rPr lang="en-CA" sz="1600" dirty="0">
                <a:latin typeface="Consolas" panose="020B0609020204030204" pitchFamily="49" charset="0"/>
                <a:cs typeface="Consolas" panose="020B0609020204030204" pitchFamily="49" charset="0"/>
              </a:rPr>
              <a:t> begin,</a:t>
            </a:r>
          </a:p>
          <a:p>
            <a:pPr marL="857250" lvl="2" indent="0">
              <a:buNone/>
            </a:pPr>
            <a:r>
              <a:rPr lang="en-CA" sz="1600" dirty="0">
                <a:latin typeface="Consolas" panose="020B0609020204030204" pitchFamily="49" charset="0"/>
                <a:cs typeface="Consolas" panose="020B0609020204030204" pitchFamily="49" charset="0"/>
              </a:rPr>
              <a:t>                      std::</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const</a:t>
            </a:r>
            <a:r>
              <a:rPr lang="en-CA" sz="1600" dirty="0">
                <a:latin typeface="Consolas" panose="020B0609020204030204" pitchFamily="49" charset="0"/>
                <a:cs typeface="Consolas" panose="020B0609020204030204" pitchFamily="49" charset="0"/>
              </a:rPr>
              <a:t> end ) {</a:t>
            </a:r>
          </a:p>
          <a:p>
            <a:pPr marL="857250" lvl="2" indent="0">
              <a:buNone/>
            </a:pPr>
            <a:r>
              <a:rPr lang="en-CA" sz="1600" dirty="0">
                <a:latin typeface="Consolas" panose="020B0609020204030204" pitchFamily="49" charset="0"/>
                <a:cs typeface="Consolas" panose="020B0609020204030204" pitchFamily="49" charset="0"/>
              </a:rPr>
              <a:t>    std::</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index_max</a:t>
            </a:r>
            <a:r>
              <a:rPr lang="en-CA" sz="1600" dirty="0">
                <a:latin typeface="Consolas" panose="020B0609020204030204" pitchFamily="49" charset="0"/>
                <a:cs typeface="Consolas" panose="020B0609020204030204" pitchFamily="49" charset="0"/>
              </a:rPr>
              <a:t>{begin};</a:t>
            </a:r>
          </a:p>
          <a:p>
            <a:pPr marL="857250" lvl="2" indent="0">
              <a:buNone/>
            </a:pPr>
            <a:endParaRPr lang="en-CA" sz="1600" dirty="0">
              <a:latin typeface="Consolas" panose="020B0609020204030204" pitchFamily="49" charset="0"/>
              <a:cs typeface="Consolas" panose="020B0609020204030204" pitchFamily="49" charset="0"/>
            </a:endParaRPr>
          </a:p>
          <a:p>
            <a:pPr marL="857250" lvl="2" indent="0">
              <a:buNone/>
            </a:pPr>
            <a:r>
              <a:rPr lang="en-CA" sz="1600" dirty="0">
                <a:latin typeface="Consolas" panose="020B0609020204030204" pitchFamily="49" charset="0"/>
                <a:cs typeface="Consolas" panose="020B0609020204030204" pitchFamily="49" charset="0"/>
              </a:rPr>
              <a:t>    for ( std::</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k{begin + 1}; k &lt; end; ++k ) {</a:t>
            </a:r>
          </a:p>
          <a:p>
            <a:pPr marL="857250" lvl="2" indent="0">
              <a:buNone/>
            </a:pPr>
            <a:r>
              <a:rPr lang="en-CA" sz="1600" dirty="0">
                <a:latin typeface="Consolas" panose="020B0609020204030204" pitchFamily="49" charset="0"/>
                <a:cs typeface="Consolas" panose="020B0609020204030204" pitchFamily="49" charset="0"/>
              </a:rPr>
              <a:t>        if ( array[k] &gt; array[</a:t>
            </a:r>
            <a:r>
              <a:rPr lang="en-CA" sz="1600" dirty="0" err="1">
                <a:latin typeface="Consolas" panose="020B0609020204030204" pitchFamily="49" charset="0"/>
                <a:cs typeface="Consolas" panose="020B0609020204030204" pitchFamily="49" charset="0"/>
              </a:rPr>
              <a:t>index_max</a:t>
            </a:r>
            <a:r>
              <a:rPr lang="en-CA" sz="1600" dirty="0">
                <a:latin typeface="Consolas" panose="020B0609020204030204" pitchFamily="49" charset="0"/>
                <a:cs typeface="Consolas" panose="020B0609020204030204" pitchFamily="49" charset="0"/>
              </a:rPr>
              <a:t>] ) {</a:t>
            </a:r>
          </a:p>
          <a:p>
            <a:pPr marL="857250" lvl="2" indent="0">
              <a:buNone/>
            </a:pP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index_max</a:t>
            </a:r>
            <a:r>
              <a:rPr lang="en-CA" sz="1600" dirty="0">
                <a:latin typeface="Consolas" panose="020B0609020204030204" pitchFamily="49" charset="0"/>
                <a:cs typeface="Consolas" panose="020B0609020204030204" pitchFamily="49" charset="0"/>
              </a:rPr>
              <a:t> = k;</a:t>
            </a:r>
          </a:p>
          <a:p>
            <a:pPr marL="857250" lvl="2" indent="0">
              <a:buNone/>
            </a:pPr>
            <a:r>
              <a:rPr lang="en-CA" sz="1600" dirty="0">
                <a:latin typeface="Consolas" panose="020B0609020204030204" pitchFamily="49" charset="0"/>
                <a:cs typeface="Consolas" panose="020B0609020204030204" pitchFamily="49" charset="0"/>
              </a:rPr>
              <a:t>        }</a:t>
            </a:r>
          </a:p>
          <a:p>
            <a:pPr marL="857250" lvl="2" indent="0">
              <a:buNone/>
            </a:pPr>
            <a:r>
              <a:rPr lang="en-CA" sz="1600" dirty="0">
                <a:latin typeface="Consolas" panose="020B0609020204030204" pitchFamily="49" charset="0"/>
                <a:cs typeface="Consolas" panose="020B0609020204030204" pitchFamily="49" charset="0"/>
              </a:rPr>
              <a:t>    }</a:t>
            </a:r>
          </a:p>
          <a:p>
            <a:pPr marL="857250" lvl="2" indent="0">
              <a:buNone/>
            </a:pPr>
            <a:endParaRPr lang="en-CA" sz="1600" dirty="0">
              <a:latin typeface="Consolas" panose="020B0609020204030204" pitchFamily="49" charset="0"/>
              <a:cs typeface="Consolas" panose="020B0609020204030204" pitchFamily="49" charset="0"/>
            </a:endParaRPr>
          </a:p>
          <a:p>
            <a:pPr marL="857250" lvl="2" indent="0">
              <a:buNone/>
            </a:pPr>
            <a:r>
              <a:rPr lang="en-CA" sz="1600" dirty="0">
                <a:latin typeface="Consolas" panose="020B0609020204030204" pitchFamily="49" charset="0"/>
                <a:cs typeface="Consolas" panose="020B0609020204030204" pitchFamily="49" charset="0"/>
              </a:rPr>
              <a:t>    return </a:t>
            </a:r>
            <a:r>
              <a:rPr lang="en-CA" sz="1600" dirty="0" err="1">
                <a:latin typeface="Consolas" panose="020B0609020204030204" pitchFamily="49" charset="0"/>
                <a:cs typeface="Consolas" panose="020B0609020204030204" pitchFamily="49" charset="0"/>
              </a:rPr>
              <a:t>index_max</a:t>
            </a:r>
            <a:r>
              <a:rPr lang="en-CA" sz="1600" dirty="0">
                <a:latin typeface="Consolas" panose="020B0609020204030204" pitchFamily="49" charset="0"/>
                <a:cs typeface="Consolas" panose="020B0609020204030204" pitchFamily="49" charset="0"/>
              </a:rPr>
              <a:t>;</a:t>
            </a:r>
          </a:p>
          <a:p>
            <a:pPr marL="857250" lvl="2" indent="0">
              <a:buNone/>
            </a:pPr>
            <a:r>
              <a:rPr lang="en-CA"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326570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Redundancy</a:t>
            </a:r>
            <a:endParaRPr lang="en-CA" dirty="0"/>
          </a:p>
        </p:txBody>
      </p:sp>
      <p:sp>
        <p:nvSpPr>
          <p:cNvPr id="3" name="Content Placeholder 2"/>
          <p:cNvSpPr>
            <a:spLocks noGrp="1"/>
          </p:cNvSpPr>
          <p:nvPr>
            <p:ph idx="1"/>
          </p:nvPr>
        </p:nvSpPr>
        <p:spPr/>
        <p:txBody>
          <a:bodyPr/>
          <a:lstStyle/>
          <a:p>
            <a:r>
              <a:rPr lang="en-CA" dirty="0" smtClean="0"/>
              <a:t>And yet another:</a:t>
            </a:r>
          </a:p>
          <a:p>
            <a:pPr marL="857250" lvl="2" indent="0">
              <a:buNone/>
            </a:pPr>
            <a:r>
              <a:rPr lang="en-CA" sz="1600" dirty="0">
                <a:latin typeface="Consolas" panose="020B0609020204030204" pitchFamily="49" charset="0"/>
                <a:cs typeface="Consolas" panose="020B0609020204030204" pitchFamily="49" charset="0"/>
              </a:rPr>
              <a:t>std::</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find_max</a:t>
            </a:r>
            <a:r>
              <a:rPr lang="en-CA" sz="1600" dirty="0">
                <a:latin typeface="Consolas" panose="020B0609020204030204" pitchFamily="49" charset="0"/>
                <a:cs typeface="Consolas" panose="020B0609020204030204" pitchFamily="49" charset="0"/>
              </a:rPr>
              <a:t>( </a:t>
            </a:r>
            <a:r>
              <a:rPr lang="en-CA" sz="1600" b="1" dirty="0" smtClean="0">
                <a:solidFill>
                  <a:srgbClr val="FF0000"/>
                </a:solidFill>
                <a:latin typeface="Consolas" panose="020B0609020204030204" pitchFamily="49" charset="0"/>
                <a:cs typeface="Consolas" panose="020B0609020204030204" pitchFamily="49" charset="0"/>
              </a:rPr>
              <a:t>float</a:t>
            </a:r>
            <a:r>
              <a:rPr lang="en-CA" sz="1600" dirty="0" smtClean="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const</a:t>
            </a:r>
            <a:r>
              <a:rPr lang="en-CA" sz="1600" dirty="0">
                <a:latin typeface="Consolas" panose="020B0609020204030204" pitchFamily="49" charset="0"/>
                <a:cs typeface="Consolas" panose="020B0609020204030204" pitchFamily="49" charset="0"/>
              </a:rPr>
              <a:t> array[],</a:t>
            </a:r>
          </a:p>
          <a:p>
            <a:pPr marL="857250" lvl="2" indent="0">
              <a:buNone/>
            </a:pPr>
            <a:r>
              <a:rPr lang="en-CA" sz="1600" dirty="0">
                <a:latin typeface="Consolas" panose="020B0609020204030204" pitchFamily="49" charset="0"/>
                <a:cs typeface="Consolas" panose="020B0609020204030204" pitchFamily="49" charset="0"/>
              </a:rPr>
              <a:t>                      std::</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const</a:t>
            </a:r>
            <a:r>
              <a:rPr lang="en-CA" sz="1600" dirty="0">
                <a:latin typeface="Consolas" panose="020B0609020204030204" pitchFamily="49" charset="0"/>
                <a:cs typeface="Consolas" panose="020B0609020204030204" pitchFamily="49" charset="0"/>
              </a:rPr>
              <a:t> begin,</a:t>
            </a:r>
          </a:p>
          <a:p>
            <a:pPr marL="857250" lvl="2" indent="0">
              <a:buNone/>
            </a:pPr>
            <a:r>
              <a:rPr lang="en-CA" sz="1600" dirty="0">
                <a:latin typeface="Consolas" panose="020B0609020204030204" pitchFamily="49" charset="0"/>
                <a:cs typeface="Consolas" panose="020B0609020204030204" pitchFamily="49" charset="0"/>
              </a:rPr>
              <a:t>                      std::</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const</a:t>
            </a:r>
            <a:r>
              <a:rPr lang="en-CA" sz="1600" dirty="0">
                <a:latin typeface="Consolas" panose="020B0609020204030204" pitchFamily="49" charset="0"/>
                <a:cs typeface="Consolas" panose="020B0609020204030204" pitchFamily="49" charset="0"/>
              </a:rPr>
              <a:t> end ) {</a:t>
            </a:r>
          </a:p>
          <a:p>
            <a:pPr marL="857250" lvl="2" indent="0">
              <a:buNone/>
            </a:pPr>
            <a:r>
              <a:rPr lang="en-CA" sz="1600" dirty="0">
                <a:latin typeface="Consolas" panose="020B0609020204030204" pitchFamily="49" charset="0"/>
                <a:cs typeface="Consolas" panose="020B0609020204030204" pitchFamily="49" charset="0"/>
              </a:rPr>
              <a:t>    std::</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index_max</a:t>
            </a:r>
            <a:r>
              <a:rPr lang="en-CA" sz="1600" dirty="0">
                <a:latin typeface="Consolas" panose="020B0609020204030204" pitchFamily="49" charset="0"/>
                <a:cs typeface="Consolas" panose="020B0609020204030204" pitchFamily="49" charset="0"/>
              </a:rPr>
              <a:t>{begin};</a:t>
            </a:r>
          </a:p>
          <a:p>
            <a:pPr marL="857250" lvl="2" indent="0">
              <a:buNone/>
            </a:pPr>
            <a:endParaRPr lang="en-CA" sz="1600" dirty="0">
              <a:latin typeface="Consolas" panose="020B0609020204030204" pitchFamily="49" charset="0"/>
              <a:cs typeface="Consolas" panose="020B0609020204030204" pitchFamily="49" charset="0"/>
            </a:endParaRPr>
          </a:p>
          <a:p>
            <a:pPr marL="857250" lvl="2" indent="0">
              <a:buNone/>
            </a:pPr>
            <a:r>
              <a:rPr lang="en-CA" sz="1600" dirty="0">
                <a:latin typeface="Consolas" panose="020B0609020204030204" pitchFamily="49" charset="0"/>
                <a:cs typeface="Consolas" panose="020B0609020204030204" pitchFamily="49" charset="0"/>
              </a:rPr>
              <a:t>    for ( std::</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k{begin + 1}; k &lt; end; ++k ) {</a:t>
            </a:r>
          </a:p>
          <a:p>
            <a:pPr marL="857250" lvl="2" indent="0">
              <a:buNone/>
            </a:pPr>
            <a:r>
              <a:rPr lang="en-CA" sz="1600" dirty="0">
                <a:latin typeface="Consolas" panose="020B0609020204030204" pitchFamily="49" charset="0"/>
                <a:cs typeface="Consolas" panose="020B0609020204030204" pitchFamily="49" charset="0"/>
              </a:rPr>
              <a:t>        if ( array[k] &gt; array[</a:t>
            </a:r>
            <a:r>
              <a:rPr lang="en-CA" sz="1600" dirty="0" err="1">
                <a:latin typeface="Consolas" panose="020B0609020204030204" pitchFamily="49" charset="0"/>
                <a:cs typeface="Consolas" panose="020B0609020204030204" pitchFamily="49" charset="0"/>
              </a:rPr>
              <a:t>index_max</a:t>
            </a:r>
            <a:r>
              <a:rPr lang="en-CA" sz="1600" dirty="0">
                <a:latin typeface="Consolas" panose="020B0609020204030204" pitchFamily="49" charset="0"/>
                <a:cs typeface="Consolas" panose="020B0609020204030204" pitchFamily="49" charset="0"/>
              </a:rPr>
              <a:t>] ) {</a:t>
            </a:r>
          </a:p>
          <a:p>
            <a:pPr marL="857250" lvl="2" indent="0">
              <a:buNone/>
            </a:pP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index_max</a:t>
            </a:r>
            <a:r>
              <a:rPr lang="en-CA" sz="1600" dirty="0">
                <a:latin typeface="Consolas" panose="020B0609020204030204" pitchFamily="49" charset="0"/>
                <a:cs typeface="Consolas" panose="020B0609020204030204" pitchFamily="49" charset="0"/>
              </a:rPr>
              <a:t> = k;</a:t>
            </a:r>
          </a:p>
          <a:p>
            <a:pPr marL="857250" lvl="2" indent="0">
              <a:buNone/>
            </a:pPr>
            <a:r>
              <a:rPr lang="en-CA" sz="1600" dirty="0">
                <a:latin typeface="Consolas" panose="020B0609020204030204" pitchFamily="49" charset="0"/>
                <a:cs typeface="Consolas" panose="020B0609020204030204" pitchFamily="49" charset="0"/>
              </a:rPr>
              <a:t>        }</a:t>
            </a:r>
          </a:p>
          <a:p>
            <a:pPr marL="857250" lvl="2" indent="0">
              <a:buNone/>
            </a:pPr>
            <a:r>
              <a:rPr lang="en-CA" sz="1600" dirty="0">
                <a:latin typeface="Consolas" panose="020B0609020204030204" pitchFamily="49" charset="0"/>
                <a:cs typeface="Consolas" panose="020B0609020204030204" pitchFamily="49" charset="0"/>
              </a:rPr>
              <a:t>    }</a:t>
            </a:r>
          </a:p>
          <a:p>
            <a:pPr marL="857250" lvl="2" indent="0">
              <a:buNone/>
            </a:pPr>
            <a:endParaRPr lang="en-CA" sz="1600" dirty="0">
              <a:latin typeface="Consolas" panose="020B0609020204030204" pitchFamily="49" charset="0"/>
              <a:cs typeface="Consolas" panose="020B0609020204030204" pitchFamily="49" charset="0"/>
            </a:endParaRPr>
          </a:p>
          <a:p>
            <a:pPr marL="857250" lvl="2" indent="0">
              <a:buNone/>
            </a:pPr>
            <a:r>
              <a:rPr lang="en-CA" sz="1600" dirty="0">
                <a:latin typeface="Consolas" panose="020B0609020204030204" pitchFamily="49" charset="0"/>
                <a:cs typeface="Consolas" panose="020B0609020204030204" pitchFamily="49" charset="0"/>
              </a:rPr>
              <a:t>    return </a:t>
            </a:r>
            <a:r>
              <a:rPr lang="en-CA" sz="1600" dirty="0" err="1">
                <a:latin typeface="Consolas" panose="020B0609020204030204" pitchFamily="49" charset="0"/>
                <a:cs typeface="Consolas" panose="020B0609020204030204" pitchFamily="49" charset="0"/>
              </a:rPr>
              <a:t>index_max</a:t>
            </a:r>
            <a:r>
              <a:rPr lang="en-CA" sz="1600" dirty="0">
                <a:latin typeface="Consolas" panose="020B0609020204030204" pitchFamily="49" charset="0"/>
                <a:cs typeface="Consolas" panose="020B0609020204030204" pitchFamily="49" charset="0"/>
              </a:rPr>
              <a:t>;</a:t>
            </a:r>
          </a:p>
          <a:p>
            <a:pPr marL="857250" lvl="2" indent="0">
              <a:buNone/>
            </a:pPr>
            <a:r>
              <a:rPr lang="en-CA"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483904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Redundancy</a:t>
            </a:r>
            <a:endParaRPr lang="en-CA" dirty="0"/>
          </a:p>
        </p:txBody>
      </p:sp>
      <p:sp>
        <p:nvSpPr>
          <p:cNvPr id="3" name="Content Placeholder 2"/>
          <p:cNvSpPr>
            <a:spLocks noGrp="1"/>
          </p:cNvSpPr>
          <p:nvPr>
            <p:ph idx="1"/>
          </p:nvPr>
        </p:nvSpPr>
        <p:spPr/>
        <p:txBody>
          <a:bodyPr/>
          <a:lstStyle/>
          <a:p>
            <a:r>
              <a:rPr lang="en-CA" dirty="0" smtClean="0"/>
              <a:t>Or you need a max function:</a:t>
            </a:r>
            <a:endParaRPr lang="en-CA" dirty="0" smtClean="0"/>
          </a:p>
          <a:p>
            <a:pPr marL="857250" lvl="2" indent="0">
              <a:buNone/>
            </a:pPr>
            <a:r>
              <a:rPr lang="en-CA" sz="1600" b="1" dirty="0">
                <a:solidFill>
                  <a:srgbClr val="FF0000"/>
                </a:solidFill>
                <a:latin typeface="Consolas" panose="020B0609020204030204" pitchFamily="49" charset="0"/>
                <a:cs typeface="Consolas" panose="020B0609020204030204" pitchFamily="49" charset="0"/>
              </a:rPr>
              <a:t>double</a:t>
            </a:r>
            <a:r>
              <a:rPr lang="en-CA" sz="1600" dirty="0" smtClean="0">
                <a:latin typeface="Consolas" panose="020B0609020204030204" pitchFamily="49" charset="0"/>
                <a:cs typeface="Consolas" panose="020B0609020204030204" pitchFamily="49" charset="0"/>
              </a:rPr>
              <a:t> max</a:t>
            </a:r>
            <a:r>
              <a:rPr lang="en-CA" sz="1600" dirty="0">
                <a:latin typeface="Consolas" panose="020B0609020204030204" pitchFamily="49" charset="0"/>
                <a:cs typeface="Consolas" panose="020B0609020204030204" pitchFamily="49" charset="0"/>
              </a:rPr>
              <a:t>( </a:t>
            </a:r>
            <a:r>
              <a:rPr lang="en-CA" sz="1600" b="1" dirty="0" smtClean="0">
                <a:solidFill>
                  <a:srgbClr val="FF0000"/>
                </a:solidFill>
                <a:latin typeface="Consolas" panose="020B0609020204030204" pitchFamily="49" charset="0"/>
                <a:cs typeface="Consolas" panose="020B0609020204030204" pitchFamily="49" charset="0"/>
              </a:rPr>
              <a:t>double</a:t>
            </a:r>
            <a:r>
              <a:rPr lang="en-CA" sz="1600" dirty="0" smtClean="0">
                <a:latin typeface="Consolas" panose="020B0609020204030204" pitchFamily="49" charset="0"/>
                <a:cs typeface="Consolas" panose="020B0609020204030204" pitchFamily="49" charset="0"/>
              </a:rPr>
              <a:t> a, </a:t>
            </a:r>
            <a:r>
              <a:rPr lang="en-CA" sz="1600" b="1" dirty="0">
                <a:solidFill>
                  <a:srgbClr val="FF0000"/>
                </a:solidFill>
                <a:latin typeface="Consolas" panose="020B0609020204030204" pitchFamily="49" charset="0"/>
                <a:cs typeface="Consolas" panose="020B0609020204030204" pitchFamily="49" charset="0"/>
              </a:rPr>
              <a:t>double</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b ) {</a:t>
            </a:r>
          </a:p>
          <a:p>
            <a:pPr marL="85725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if ( a &gt;= b ) {</a:t>
            </a:r>
          </a:p>
          <a:p>
            <a:pPr marL="85725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return a;</a:t>
            </a:r>
          </a:p>
          <a:p>
            <a:pPr marL="85725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 else {</a:t>
            </a:r>
          </a:p>
          <a:p>
            <a:pPr marL="85725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return b;</a:t>
            </a:r>
          </a:p>
          <a:p>
            <a:pPr marL="85725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endParaRPr lang="en-CA" sz="1600" dirty="0" smtClean="0">
              <a:latin typeface="Consolas" panose="020B0609020204030204" pitchFamily="49" charset="0"/>
              <a:cs typeface="Consolas" panose="020B0609020204030204" pitchFamily="49" charset="0"/>
            </a:endParaRPr>
          </a:p>
          <a:p>
            <a:pPr marL="857250" lvl="2" indent="0">
              <a:buNone/>
            </a:pP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
        <p:nvSpPr>
          <p:cNvPr id="4" name="Rectangle 3"/>
          <p:cNvSpPr/>
          <p:nvPr/>
        </p:nvSpPr>
        <p:spPr>
          <a:xfrm>
            <a:off x="611560" y="4149080"/>
            <a:ext cx="3816424" cy="1815882"/>
          </a:xfrm>
          <a:prstGeom prst="rect">
            <a:avLst/>
          </a:prstGeom>
        </p:spPr>
        <p:txBody>
          <a:bodyPr wrap="square">
            <a:spAutoFit/>
          </a:bodyPr>
          <a:lstStyle/>
          <a:p>
            <a:pPr indent="-57150"/>
            <a:r>
              <a:rPr lang="en-CA" sz="1600" b="1" dirty="0" smtClean="0">
                <a:solidFill>
                  <a:srgbClr val="FF0000"/>
                </a:solidFill>
                <a:latin typeface="Consolas" panose="020B0609020204030204" pitchFamily="49" charset="0"/>
                <a:cs typeface="Consolas" panose="020B0609020204030204" pitchFamily="49" charset="0"/>
              </a:rPr>
              <a:t>long</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max( </a:t>
            </a:r>
            <a:r>
              <a:rPr lang="en-CA" sz="1600" b="1" dirty="0" smtClean="0">
                <a:solidFill>
                  <a:srgbClr val="FF0000"/>
                </a:solidFill>
                <a:latin typeface="Consolas" panose="020B0609020204030204" pitchFamily="49" charset="0"/>
                <a:cs typeface="Consolas" panose="020B0609020204030204" pitchFamily="49" charset="0"/>
              </a:rPr>
              <a:t>long</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a, </a:t>
            </a:r>
            <a:r>
              <a:rPr lang="en-CA" sz="1600" b="1" dirty="0" smtClean="0">
                <a:solidFill>
                  <a:srgbClr val="FF0000"/>
                </a:solidFill>
                <a:latin typeface="Consolas" panose="020B0609020204030204" pitchFamily="49" charset="0"/>
                <a:cs typeface="Consolas" panose="020B0609020204030204" pitchFamily="49" charset="0"/>
              </a:rPr>
              <a:t>long</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b ) {</a:t>
            </a:r>
          </a:p>
          <a:p>
            <a:pPr indent="-57150"/>
            <a:r>
              <a:rPr lang="en-US" sz="1600" dirty="0">
                <a:latin typeface="Consolas" panose="020B0609020204030204" pitchFamily="49" charset="0"/>
                <a:cs typeface="Consolas" panose="020B0609020204030204" pitchFamily="49" charset="0"/>
              </a:rPr>
              <a:t>    if ( a &gt;= b ) {</a:t>
            </a:r>
          </a:p>
          <a:p>
            <a:pPr indent="-57150"/>
            <a:r>
              <a:rPr lang="en-US" sz="1600" dirty="0">
                <a:latin typeface="Consolas" panose="020B0609020204030204" pitchFamily="49" charset="0"/>
                <a:cs typeface="Consolas" panose="020B0609020204030204" pitchFamily="49" charset="0"/>
              </a:rPr>
              <a:t>        return a;</a:t>
            </a:r>
          </a:p>
          <a:p>
            <a:pPr indent="-57150"/>
            <a:r>
              <a:rPr lang="en-US" sz="1600" dirty="0">
                <a:latin typeface="Consolas" panose="020B0609020204030204" pitchFamily="49" charset="0"/>
                <a:cs typeface="Consolas" panose="020B0609020204030204" pitchFamily="49" charset="0"/>
              </a:rPr>
              <a:t>    } else {</a:t>
            </a:r>
          </a:p>
          <a:p>
            <a:pPr indent="-57150"/>
            <a:r>
              <a:rPr lang="en-US" sz="1600" dirty="0">
                <a:latin typeface="Consolas" panose="020B0609020204030204" pitchFamily="49" charset="0"/>
                <a:cs typeface="Consolas" panose="020B0609020204030204" pitchFamily="49" charset="0"/>
              </a:rPr>
              <a:t>        return b;</a:t>
            </a:r>
          </a:p>
          <a:p>
            <a:pPr indent="-57150"/>
            <a:r>
              <a:rPr lang="en-US" sz="1600" dirty="0">
                <a:latin typeface="Consolas" panose="020B0609020204030204" pitchFamily="49" charset="0"/>
                <a:cs typeface="Consolas" panose="020B0609020204030204" pitchFamily="49" charset="0"/>
              </a:rPr>
              <a:t>    }</a:t>
            </a:r>
            <a:endParaRPr lang="en-CA" sz="1600" dirty="0">
              <a:latin typeface="Consolas" panose="020B0609020204030204" pitchFamily="49" charset="0"/>
              <a:cs typeface="Consolas" panose="020B0609020204030204" pitchFamily="49" charset="0"/>
            </a:endParaRPr>
          </a:p>
          <a:p>
            <a:pPr indent="-57150"/>
            <a:r>
              <a:rPr lang="en-CA"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
        <p:nvSpPr>
          <p:cNvPr id="5" name="Rectangle 4"/>
          <p:cNvSpPr/>
          <p:nvPr/>
        </p:nvSpPr>
        <p:spPr>
          <a:xfrm>
            <a:off x="5156448" y="2564904"/>
            <a:ext cx="3384376" cy="1815882"/>
          </a:xfrm>
          <a:prstGeom prst="rect">
            <a:avLst/>
          </a:prstGeom>
        </p:spPr>
        <p:txBody>
          <a:bodyPr wrap="square">
            <a:spAutoFit/>
          </a:bodyPr>
          <a:lstStyle/>
          <a:p>
            <a:pPr indent="-57150"/>
            <a:r>
              <a:rPr lang="en-CA" sz="1600" b="1" dirty="0" smtClean="0">
                <a:solidFill>
                  <a:srgbClr val="FF0000"/>
                </a:solidFill>
                <a:latin typeface="Consolas" panose="020B0609020204030204" pitchFamily="49" charset="0"/>
                <a:cs typeface="Consolas" panose="020B0609020204030204" pitchFamily="49" charset="0"/>
              </a:rPr>
              <a:t>int</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max( </a:t>
            </a:r>
            <a:r>
              <a:rPr lang="en-CA" sz="1600" b="1" dirty="0" smtClean="0">
                <a:solidFill>
                  <a:srgbClr val="FF0000"/>
                </a:solidFill>
                <a:latin typeface="Consolas" panose="020B0609020204030204" pitchFamily="49" charset="0"/>
                <a:cs typeface="Consolas" panose="020B0609020204030204" pitchFamily="49" charset="0"/>
              </a:rPr>
              <a:t>int</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a, </a:t>
            </a:r>
            <a:r>
              <a:rPr lang="en-CA" sz="1600" b="1" dirty="0" smtClean="0">
                <a:solidFill>
                  <a:srgbClr val="FF0000"/>
                </a:solidFill>
                <a:latin typeface="Consolas" panose="020B0609020204030204" pitchFamily="49" charset="0"/>
                <a:cs typeface="Consolas" panose="020B0609020204030204" pitchFamily="49" charset="0"/>
              </a:rPr>
              <a:t>int</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b ) {</a:t>
            </a:r>
          </a:p>
          <a:p>
            <a:pPr indent="-57150"/>
            <a:r>
              <a:rPr lang="en-US" sz="1600" dirty="0">
                <a:latin typeface="Consolas" panose="020B0609020204030204" pitchFamily="49" charset="0"/>
                <a:cs typeface="Consolas" panose="020B0609020204030204" pitchFamily="49" charset="0"/>
              </a:rPr>
              <a:t>    if ( a &gt;= b ) {</a:t>
            </a:r>
          </a:p>
          <a:p>
            <a:pPr indent="-57150"/>
            <a:r>
              <a:rPr lang="en-US" sz="1600" dirty="0">
                <a:latin typeface="Consolas" panose="020B0609020204030204" pitchFamily="49" charset="0"/>
                <a:cs typeface="Consolas" panose="020B0609020204030204" pitchFamily="49" charset="0"/>
              </a:rPr>
              <a:t>        return a;</a:t>
            </a:r>
          </a:p>
          <a:p>
            <a:pPr indent="-57150"/>
            <a:r>
              <a:rPr lang="en-US" sz="1600" dirty="0">
                <a:latin typeface="Consolas" panose="020B0609020204030204" pitchFamily="49" charset="0"/>
                <a:cs typeface="Consolas" panose="020B0609020204030204" pitchFamily="49" charset="0"/>
              </a:rPr>
              <a:t>    } else {</a:t>
            </a:r>
          </a:p>
          <a:p>
            <a:pPr indent="-57150"/>
            <a:r>
              <a:rPr lang="en-US" sz="1600" dirty="0">
                <a:latin typeface="Consolas" panose="020B0609020204030204" pitchFamily="49" charset="0"/>
                <a:cs typeface="Consolas" panose="020B0609020204030204" pitchFamily="49" charset="0"/>
              </a:rPr>
              <a:t>        return b;</a:t>
            </a:r>
          </a:p>
          <a:p>
            <a:pPr indent="-57150"/>
            <a:r>
              <a:rPr lang="en-US" sz="1600" dirty="0">
                <a:latin typeface="Consolas" panose="020B0609020204030204" pitchFamily="49" charset="0"/>
                <a:cs typeface="Consolas" panose="020B0609020204030204" pitchFamily="49" charset="0"/>
              </a:rPr>
              <a:t>    }</a:t>
            </a:r>
            <a:endParaRPr lang="en-CA" sz="1600" dirty="0">
              <a:latin typeface="Consolas" panose="020B0609020204030204" pitchFamily="49" charset="0"/>
              <a:cs typeface="Consolas" panose="020B0609020204030204" pitchFamily="49" charset="0"/>
            </a:endParaRPr>
          </a:p>
          <a:p>
            <a:pPr indent="-57150"/>
            <a:r>
              <a:rPr lang="en-CA"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
        <p:nvSpPr>
          <p:cNvPr id="6" name="Rectangle 5"/>
          <p:cNvSpPr/>
          <p:nvPr/>
        </p:nvSpPr>
        <p:spPr>
          <a:xfrm>
            <a:off x="4067944" y="4653136"/>
            <a:ext cx="3816424" cy="1815882"/>
          </a:xfrm>
          <a:prstGeom prst="rect">
            <a:avLst/>
          </a:prstGeom>
        </p:spPr>
        <p:txBody>
          <a:bodyPr wrap="square">
            <a:spAutoFit/>
          </a:bodyPr>
          <a:lstStyle/>
          <a:p>
            <a:pPr indent="-57150"/>
            <a:r>
              <a:rPr lang="en-CA" sz="1600" b="1" dirty="0" smtClean="0">
                <a:solidFill>
                  <a:srgbClr val="FF0000"/>
                </a:solidFill>
                <a:latin typeface="Consolas" panose="020B0609020204030204" pitchFamily="49" charset="0"/>
                <a:cs typeface="Consolas" panose="020B0609020204030204" pitchFamily="49" charset="0"/>
              </a:rPr>
              <a:t>float</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max( </a:t>
            </a:r>
            <a:r>
              <a:rPr lang="en-CA" sz="1600" b="1" dirty="0" smtClean="0">
                <a:solidFill>
                  <a:srgbClr val="FF0000"/>
                </a:solidFill>
                <a:latin typeface="Consolas" panose="020B0609020204030204" pitchFamily="49" charset="0"/>
                <a:cs typeface="Consolas" panose="020B0609020204030204" pitchFamily="49" charset="0"/>
              </a:rPr>
              <a:t>float</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a, </a:t>
            </a:r>
            <a:r>
              <a:rPr lang="en-CA" sz="1600" b="1" dirty="0" smtClean="0">
                <a:solidFill>
                  <a:srgbClr val="FF0000"/>
                </a:solidFill>
                <a:latin typeface="Consolas" panose="020B0609020204030204" pitchFamily="49" charset="0"/>
                <a:cs typeface="Consolas" panose="020B0609020204030204" pitchFamily="49" charset="0"/>
              </a:rPr>
              <a:t>float</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b ) {</a:t>
            </a:r>
          </a:p>
          <a:p>
            <a:pPr indent="-57150"/>
            <a:r>
              <a:rPr lang="en-US" sz="1600" dirty="0">
                <a:latin typeface="Consolas" panose="020B0609020204030204" pitchFamily="49" charset="0"/>
                <a:cs typeface="Consolas" panose="020B0609020204030204" pitchFamily="49" charset="0"/>
              </a:rPr>
              <a:t>    if ( a &gt;= b ) {</a:t>
            </a:r>
          </a:p>
          <a:p>
            <a:pPr indent="-57150"/>
            <a:r>
              <a:rPr lang="en-US" sz="1600" dirty="0">
                <a:latin typeface="Consolas" panose="020B0609020204030204" pitchFamily="49" charset="0"/>
                <a:cs typeface="Consolas" panose="020B0609020204030204" pitchFamily="49" charset="0"/>
              </a:rPr>
              <a:t>        return a;</a:t>
            </a:r>
          </a:p>
          <a:p>
            <a:pPr indent="-57150"/>
            <a:r>
              <a:rPr lang="en-US" sz="1600" dirty="0">
                <a:latin typeface="Consolas" panose="020B0609020204030204" pitchFamily="49" charset="0"/>
                <a:cs typeface="Consolas" panose="020B0609020204030204" pitchFamily="49" charset="0"/>
              </a:rPr>
              <a:t>    } else {</a:t>
            </a:r>
          </a:p>
          <a:p>
            <a:pPr indent="-57150"/>
            <a:r>
              <a:rPr lang="en-US" sz="1600" dirty="0">
                <a:latin typeface="Consolas" panose="020B0609020204030204" pitchFamily="49" charset="0"/>
                <a:cs typeface="Consolas" panose="020B0609020204030204" pitchFamily="49" charset="0"/>
              </a:rPr>
              <a:t>        return b;</a:t>
            </a:r>
          </a:p>
          <a:p>
            <a:pPr indent="-57150"/>
            <a:r>
              <a:rPr lang="en-US" sz="1600" dirty="0">
                <a:latin typeface="Consolas" panose="020B0609020204030204" pitchFamily="49" charset="0"/>
                <a:cs typeface="Consolas" panose="020B0609020204030204" pitchFamily="49" charset="0"/>
              </a:rPr>
              <a:t>    }</a:t>
            </a:r>
            <a:endParaRPr lang="en-CA" sz="1600" dirty="0">
              <a:latin typeface="Consolas" panose="020B0609020204030204" pitchFamily="49" charset="0"/>
              <a:cs typeface="Consolas" panose="020B0609020204030204" pitchFamily="49" charset="0"/>
            </a:endParaRPr>
          </a:p>
          <a:p>
            <a:pPr indent="-57150"/>
            <a:r>
              <a:rPr lang="en-CA"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475855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Redundancy</a:t>
            </a:r>
            <a:endParaRPr lang="en-CA" dirty="0"/>
          </a:p>
        </p:txBody>
      </p:sp>
      <p:sp>
        <p:nvSpPr>
          <p:cNvPr id="3" name="Content Placeholder 2"/>
          <p:cNvSpPr>
            <a:spLocks noGrp="1"/>
          </p:cNvSpPr>
          <p:nvPr>
            <p:ph idx="1"/>
          </p:nvPr>
        </p:nvSpPr>
        <p:spPr/>
        <p:txBody>
          <a:bodyPr/>
          <a:lstStyle/>
          <a:p>
            <a:r>
              <a:rPr lang="en-CA" dirty="0" smtClean="0"/>
              <a:t>The same goes with all the linear search algorithms:</a:t>
            </a:r>
            <a:endParaRPr lang="en-CA" dirty="0" smtClean="0"/>
          </a:p>
          <a:p>
            <a:pPr marL="400050" lvl="1" indent="0">
              <a:buNone/>
            </a:pPr>
            <a:r>
              <a:rPr lang="en-CA" sz="1400" dirty="0">
                <a:latin typeface="Consolas" panose="020B0609020204030204" pitchFamily="49" charset="0"/>
                <a:cs typeface="Consolas" panose="020B0609020204030204" pitchFamily="49" charset="0"/>
              </a:rPr>
              <a:t>std::</a:t>
            </a:r>
            <a:r>
              <a:rPr lang="en-CA" sz="1400" dirty="0" err="1">
                <a:latin typeface="Consolas" panose="020B0609020204030204" pitchFamily="49" charset="0"/>
                <a:cs typeface="Consolas" panose="020B0609020204030204" pitchFamily="49" charset="0"/>
              </a:rPr>
              <a:t>size_t</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linear_search</a:t>
            </a:r>
            <a:r>
              <a:rPr lang="en-CA" sz="1400" dirty="0">
                <a:latin typeface="Consolas" panose="020B0609020204030204" pitchFamily="49" charset="0"/>
                <a:cs typeface="Consolas" panose="020B0609020204030204" pitchFamily="49" charset="0"/>
              </a:rPr>
              <a:t>( </a:t>
            </a:r>
            <a:r>
              <a:rPr lang="en-CA" sz="1400" dirty="0">
                <a:solidFill>
                  <a:srgbClr val="FF0000"/>
                </a:solidFill>
                <a:latin typeface="Consolas" panose="020B0609020204030204" pitchFamily="49" charset="0"/>
                <a:cs typeface="Consolas" panose="020B0609020204030204" pitchFamily="49" charset="0"/>
              </a:rPr>
              <a:t>double</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const</a:t>
            </a:r>
            <a:r>
              <a:rPr lang="en-CA" sz="1400" dirty="0">
                <a:latin typeface="Consolas" panose="020B0609020204030204" pitchFamily="49" charset="0"/>
                <a:cs typeface="Consolas" panose="020B0609020204030204" pitchFamily="49" charset="0"/>
              </a:rPr>
              <a:t> array[],</a:t>
            </a:r>
          </a:p>
          <a:p>
            <a:pPr marL="400050" lvl="1"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a:t>
            </a:r>
            <a:r>
              <a:rPr lang="en-CA" sz="1400" dirty="0" err="1">
                <a:latin typeface="Consolas" panose="020B0609020204030204" pitchFamily="49" charset="0"/>
                <a:cs typeface="Consolas" panose="020B0609020204030204" pitchFamily="49" charset="0"/>
              </a:rPr>
              <a:t>size_t</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const</a:t>
            </a:r>
            <a:r>
              <a:rPr lang="en-CA" sz="1400" dirty="0">
                <a:latin typeface="Consolas" panose="020B0609020204030204" pitchFamily="49" charset="0"/>
                <a:cs typeface="Consolas" panose="020B0609020204030204" pitchFamily="49" charset="0"/>
              </a:rPr>
              <a:t> begin,</a:t>
            </a:r>
          </a:p>
          <a:p>
            <a:pPr marL="400050" lvl="1"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a:t>
            </a:r>
            <a:r>
              <a:rPr lang="en-CA" sz="1400" dirty="0" err="1">
                <a:latin typeface="Consolas" panose="020B0609020204030204" pitchFamily="49" charset="0"/>
                <a:cs typeface="Consolas" panose="020B0609020204030204" pitchFamily="49" charset="0"/>
              </a:rPr>
              <a:t>size_t</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const</a:t>
            </a:r>
            <a:r>
              <a:rPr lang="en-CA" sz="1400" dirty="0">
                <a:latin typeface="Consolas" panose="020B0609020204030204" pitchFamily="49" charset="0"/>
                <a:cs typeface="Consolas" panose="020B0609020204030204" pitchFamily="49" charset="0"/>
              </a:rPr>
              <a:t> end,</a:t>
            </a:r>
          </a:p>
          <a:p>
            <a:pPr marL="400050" lvl="1"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smtClean="0">
                <a:solidFill>
                  <a:srgbClr val="FF0000"/>
                </a:solidFill>
                <a:latin typeface="Consolas" panose="020B0609020204030204" pitchFamily="49" charset="0"/>
                <a:cs typeface="Consolas" panose="020B0609020204030204" pitchFamily="49" charset="0"/>
              </a:rPr>
              <a:t>double</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const</a:t>
            </a:r>
            <a:r>
              <a:rPr lang="en-CA" sz="1400" dirty="0" smtClean="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sought_value</a:t>
            </a:r>
            <a:r>
              <a:rPr lang="en-CA" sz="1400" dirty="0">
                <a:latin typeface="Consolas" panose="020B0609020204030204" pitchFamily="49" charset="0"/>
                <a:cs typeface="Consolas" panose="020B0609020204030204" pitchFamily="49" charset="0"/>
              </a:rPr>
              <a:t> ) {</a:t>
            </a:r>
          </a:p>
          <a:p>
            <a:pPr marL="400050" lvl="1" indent="0">
              <a:buNone/>
            </a:pPr>
            <a:r>
              <a:rPr lang="en-CA" sz="1400" dirty="0">
                <a:latin typeface="Consolas" panose="020B0609020204030204" pitchFamily="49" charset="0"/>
                <a:cs typeface="Consolas" panose="020B0609020204030204" pitchFamily="49" charset="0"/>
              </a:rPr>
              <a:t>    for ( std::</a:t>
            </a:r>
            <a:r>
              <a:rPr lang="en-CA" sz="1400" dirty="0" err="1">
                <a:latin typeface="Consolas" panose="020B0609020204030204" pitchFamily="49" charset="0"/>
                <a:cs typeface="Consolas" panose="020B0609020204030204" pitchFamily="49" charset="0"/>
              </a:rPr>
              <a:t>size_t</a:t>
            </a:r>
            <a:r>
              <a:rPr lang="en-CA" sz="1400" dirty="0">
                <a:latin typeface="Consolas" panose="020B0609020204030204" pitchFamily="49" charset="0"/>
                <a:cs typeface="Consolas" panose="020B0609020204030204" pitchFamily="49" charset="0"/>
              </a:rPr>
              <a:t> k{begin}; k &lt; end; ++k ) {</a:t>
            </a:r>
          </a:p>
          <a:p>
            <a:pPr marL="400050" lvl="1" indent="0">
              <a:buNone/>
            </a:pPr>
            <a:r>
              <a:rPr lang="en-CA" sz="1400" dirty="0">
                <a:latin typeface="Consolas" panose="020B0609020204030204" pitchFamily="49" charset="0"/>
                <a:cs typeface="Consolas" panose="020B0609020204030204" pitchFamily="49" charset="0"/>
              </a:rPr>
              <a:t>        if ( array[k] == </a:t>
            </a:r>
            <a:r>
              <a:rPr lang="en-CA" sz="1400" dirty="0" err="1">
                <a:latin typeface="Consolas" panose="020B0609020204030204" pitchFamily="49" charset="0"/>
                <a:cs typeface="Consolas" panose="020B0609020204030204" pitchFamily="49" charset="0"/>
              </a:rPr>
              <a:t>sought_value</a:t>
            </a:r>
            <a:r>
              <a:rPr lang="en-CA" sz="1400" dirty="0">
                <a:latin typeface="Consolas" panose="020B0609020204030204" pitchFamily="49" charset="0"/>
                <a:cs typeface="Consolas" panose="020B0609020204030204" pitchFamily="49" charset="0"/>
              </a:rPr>
              <a:t> ) {</a:t>
            </a:r>
          </a:p>
          <a:p>
            <a:pPr marL="400050" lvl="1" indent="0">
              <a:buNone/>
            </a:pPr>
            <a:r>
              <a:rPr lang="en-CA" sz="1400" dirty="0">
                <a:latin typeface="Consolas" panose="020B0609020204030204" pitchFamily="49" charset="0"/>
                <a:cs typeface="Consolas" panose="020B0609020204030204" pitchFamily="49" charset="0"/>
              </a:rPr>
              <a:t>            return k;</a:t>
            </a:r>
          </a:p>
          <a:p>
            <a:pPr marL="400050" lvl="1" indent="0">
              <a:buNone/>
            </a:pPr>
            <a:r>
              <a:rPr lang="en-CA" sz="1400" dirty="0">
                <a:latin typeface="Consolas" panose="020B0609020204030204" pitchFamily="49" charset="0"/>
                <a:cs typeface="Consolas" panose="020B0609020204030204" pitchFamily="49" charset="0"/>
              </a:rPr>
              <a:t>        }</a:t>
            </a:r>
          </a:p>
          <a:p>
            <a:pPr marL="400050" lvl="1" indent="0">
              <a:buNone/>
            </a:pPr>
            <a:r>
              <a:rPr lang="en-CA" sz="1400" dirty="0">
                <a:latin typeface="Consolas" panose="020B0609020204030204" pitchFamily="49" charset="0"/>
                <a:cs typeface="Consolas" panose="020B0609020204030204" pitchFamily="49" charset="0"/>
              </a:rPr>
              <a:t>    }</a:t>
            </a:r>
          </a:p>
          <a:p>
            <a:pPr marL="400050" lvl="1" indent="0">
              <a:buNone/>
            </a:pPr>
            <a:endParaRPr lang="en-CA" sz="1400" dirty="0">
              <a:latin typeface="Consolas" panose="020B0609020204030204" pitchFamily="49" charset="0"/>
              <a:cs typeface="Consolas" panose="020B0609020204030204" pitchFamily="49" charset="0"/>
            </a:endParaRPr>
          </a:p>
          <a:p>
            <a:pPr marL="400050" lvl="1" indent="0">
              <a:buNone/>
            </a:pPr>
            <a:r>
              <a:rPr lang="en-CA" sz="1400" dirty="0">
                <a:latin typeface="Consolas" panose="020B0609020204030204" pitchFamily="49" charset="0"/>
                <a:cs typeface="Consolas" panose="020B0609020204030204" pitchFamily="49" charset="0"/>
              </a:rPr>
              <a:t>    return end;</a:t>
            </a:r>
          </a:p>
          <a:p>
            <a:pPr marL="400050" lvl="1" indent="0">
              <a:buNone/>
            </a:pPr>
            <a:r>
              <a:rPr lang="en-CA" sz="1400" dirty="0">
                <a:latin typeface="Consolas" panose="020B0609020204030204" pitchFamily="49" charset="0"/>
                <a:cs typeface="Consolas" panose="020B0609020204030204" pitchFamily="49" charset="0"/>
              </a:rPr>
              <a:t>}</a:t>
            </a:r>
            <a:endParaRPr lang="en-CA" sz="1400" dirty="0"/>
          </a:p>
          <a:p>
            <a:pPr marL="457200" lvl="1" indent="0">
              <a:buNone/>
            </a:pPr>
            <a:endParaRPr lang="en-CA" dirty="0">
              <a:latin typeface="Consolas" panose="020B0609020204030204" pitchFamily="49" charset="0"/>
              <a:cs typeface="Consolas" panose="020B0609020204030204" pitchFamily="49" charset="0"/>
            </a:endParaRPr>
          </a:p>
        </p:txBody>
      </p:sp>
      <p:sp>
        <p:nvSpPr>
          <p:cNvPr id="4" name="Rectangle 3"/>
          <p:cNvSpPr/>
          <p:nvPr/>
        </p:nvSpPr>
        <p:spPr>
          <a:xfrm>
            <a:off x="3203848" y="4063712"/>
            <a:ext cx="5832648" cy="2677656"/>
          </a:xfrm>
          <a:prstGeom prst="rect">
            <a:avLst/>
          </a:prstGeom>
        </p:spPr>
        <p:txBody>
          <a:bodyPr wrap="square">
            <a:spAutoFit/>
          </a:bodyPr>
          <a:lstStyle/>
          <a:p>
            <a:pPr indent="-114300"/>
            <a:r>
              <a:rPr lang="en-CA" sz="1400" dirty="0">
                <a:latin typeface="Consolas" panose="020B0609020204030204" pitchFamily="49" charset="0"/>
                <a:cs typeface="Consolas" panose="020B0609020204030204" pitchFamily="49" charset="0"/>
              </a:rPr>
              <a:t>std::</a:t>
            </a:r>
            <a:r>
              <a:rPr lang="en-CA" sz="1400" dirty="0" err="1">
                <a:latin typeface="Consolas" panose="020B0609020204030204" pitchFamily="49" charset="0"/>
                <a:cs typeface="Consolas" panose="020B0609020204030204" pitchFamily="49" charset="0"/>
              </a:rPr>
              <a:t>size_t</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linear_search</a:t>
            </a:r>
            <a:r>
              <a:rPr lang="en-CA" sz="1400" dirty="0">
                <a:latin typeface="Consolas" panose="020B0609020204030204" pitchFamily="49" charset="0"/>
                <a:cs typeface="Consolas" panose="020B0609020204030204" pitchFamily="49" charset="0"/>
              </a:rPr>
              <a:t>( </a:t>
            </a:r>
            <a:r>
              <a:rPr lang="en-CA" sz="1400" dirty="0" smtClean="0">
                <a:solidFill>
                  <a:srgbClr val="FF0000"/>
                </a:solidFill>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const</a:t>
            </a:r>
            <a:r>
              <a:rPr lang="en-CA" sz="1400" dirty="0">
                <a:latin typeface="Consolas" panose="020B0609020204030204" pitchFamily="49" charset="0"/>
                <a:cs typeface="Consolas" panose="020B0609020204030204" pitchFamily="49" charset="0"/>
              </a:rPr>
              <a:t> array[],</a:t>
            </a:r>
          </a:p>
          <a:p>
            <a:pPr indent="-114300"/>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a:t>
            </a:r>
            <a:r>
              <a:rPr lang="en-CA" sz="1400" dirty="0" err="1">
                <a:latin typeface="Consolas" panose="020B0609020204030204" pitchFamily="49" charset="0"/>
                <a:cs typeface="Consolas" panose="020B0609020204030204" pitchFamily="49" charset="0"/>
              </a:rPr>
              <a:t>size_t</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const</a:t>
            </a:r>
            <a:r>
              <a:rPr lang="en-CA" sz="1400" dirty="0">
                <a:latin typeface="Consolas" panose="020B0609020204030204" pitchFamily="49" charset="0"/>
                <a:cs typeface="Consolas" panose="020B0609020204030204" pitchFamily="49" charset="0"/>
              </a:rPr>
              <a:t> begin,</a:t>
            </a:r>
          </a:p>
          <a:p>
            <a:pPr indent="-114300"/>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a:t>
            </a:r>
            <a:r>
              <a:rPr lang="en-CA" sz="1400" dirty="0" err="1">
                <a:latin typeface="Consolas" panose="020B0609020204030204" pitchFamily="49" charset="0"/>
                <a:cs typeface="Consolas" panose="020B0609020204030204" pitchFamily="49" charset="0"/>
              </a:rPr>
              <a:t>size_t</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const</a:t>
            </a:r>
            <a:r>
              <a:rPr lang="en-CA" sz="1400" dirty="0">
                <a:latin typeface="Consolas" panose="020B0609020204030204" pitchFamily="49" charset="0"/>
                <a:cs typeface="Consolas" panose="020B0609020204030204" pitchFamily="49" charset="0"/>
              </a:rPr>
              <a:t> end,</a:t>
            </a:r>
          </a:p>
          <a:p>
            <a:pPr indent="-114300"/>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smtClean="0">
                <a:solidFill>
                  <a:srgbClr val="FF0000"/>
                </a:solidFill>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const</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sought_value</a:t>
            </a:r>
            <a:r>
              <a:rPr lang="en-CA" sz="1400" dirty="0">
                <a:latin typeface="Consolas" panose="020B0609020204030204" pitchFamily="49" charset="0"/>
                <a:cs typeface="Consolas" panose="020B0609020204030204" pitchFamily="49" charset="0"/>
              </a:rPr>
              <a:t> ) {</a:t>
            </a:r>
          </a:p>
          <a:p>
            <a:pPr indent="-114300"/>
            <a:r>
              <a:rPr lang="en-CA" sz="1400" dirty="0">
                <a:latin typeface="Consolas" panose="020B0609020204030204" pitchFamily="49" charset="0"/>
                <a:cs typeface="Consolas" panose="020B0609020204030204" pitchFamily="49" charset="0"/>
              </a:rPr>
              <a:t>    for ( std::</a:t>
            </a:r>
            <a:r>
              <a:rPr lang="en-CA" sz="1400" dirty="0" err="1">
                <a:latin typeface="Consolas" panose="020B0609020204030204" pitchFamily="49" charset="0"/>
                <a:cs typeface="Consolas" panose="020B0609020204030204" pitchFamily="49" charset="0"/>
              </a:rPr>
              <a:t>size_t</a:t>
            </a:r>
            <a:r>
              <a:rPr lang="en-CA" sz="1400" dirty="0">
                <a:latin typeface="Consolas" panose="020B0609020204030204" pitchFamily="49" charset="0"/>
                <a:cs typeface="Consolas" panose="020B0609020204030204" pitchFamily="49" charset="0"/>
              </a:rPr>
              <a:t> k{begin}; k &lt; end; ++k ) {</a:t>
            </a:r>
          </a:p>
          <a:p>
            <a:pPr indent="-114300"/>
            <a:r>
              <a:rPr lang="en-CA" sz="1400" dirty="0">
                <a:latin typeface="Consolas" panose="020B0609020204030204" pitchFamily="49" charset="0"/>
                <a:cs typeface="Consolas" panose="020B0609020204030204" pitchFamily="49" charset="0"/>
              </a:rPr>
              <a:t>        if ( array[k] == </a:t>
            </a:r>
            <a:r>
              <a:rPr lang="en-CA" sz="1400" dirty="0" err="1">
                <a:latin typeface="Consolas" panose="020B0609020204030204" pitchFamily="49" charset="0"/>
                <a:cs typeface="Consolas" panose="020B0609020204030204" pitchFamily="49" charset="0"/>
              </a:rPr>
              <a:t>sought_value</a:t>
            </a:r>
            <a:r>
              <a:rPr lang="en-CA" sz="1400" dirty="0">
                <a:latin typeface="Consolas" panose="020B0609020204030204" pitchFamily="49" charset="0"/>
                <a:cs typeface="Consolas" panose="020B0609020204030204" pitchFamily="49" charset="0"/>
              </a:rPr>
              <a:t> ) {</a:t>
            </a:r>
          </a:p>
          <a:p>
            <a:pPr indent="-114300"/>
            <a:r>
              <a:rPr lang="en-CA" sz="1400" dirty="0">
                <a:latin typeface="Consolas" panose="020B0609020204030204" pitchFamily="49" charset="0"/>
                <a:cs typeface="Consolas" panose="020B0609020204030204" pitchFamily="49" charset="0"/>
              </a:rPr>
              <a:t>            return k;</a:t>
            </a:r>
          </a:p>
          <a:p>
            <a:pPr indent="-114300"/>
            <a:r>
              <a:rPr lang="en-CA" sz="1400" dirty="0">
                <a:latin typeface="Consolas" panose="020B0609020204030204" pitchFamily="49" charset="0"/>
                <a:cs typeface="Consolas" panose="020B0609020204030204" pitchFamily="49" charset="0"/>
              </a:rPr>
              <a:t>        }</a:t>
            </a:r>
          </a:p>
          <a:p>
            <a:pPr indent="-114300"/>
            <a:r>
              <a:rPr lang="en-CA" sz="1400" dirty="0">
                <a:latin typeface="Consolas" panose="020B0609020204030204" pitchFamily="49" charset="0"/>
                <a:cs typeface="Consolas" panose="020B0609020204030204" pitchFamily="49" charset="0"/>
              </a:rPr>
              <a:t>    }</a:t>
            </a:r>
          </a:p>
          <a:p>
            <a:pPr indent="-114300"/>
            <a:endParaRPr lang="en-CA" sz="1400" dirty="0">
              <a:latin typeface="Consolas" panose="020B0609020204030204" pitchFamily="49" charset="0"/>
              <a:cs typeface="Consolas" panose="020B0609020204030204" pitchFamily="49" charset="0"/>
            </a:endParaRPr>
          </a:p>
          <a:p>
            <a:pPr indent="-114300"/>
            <a:r>
              <a:rPr lang="en-CA" sz="1400" dirty="0">
                <a:latin typeface="Consolas" panose="020B0609020204030204" pitchFamily="49" charset="0"/>
                <a:cs typeface="Consolas" panose="020B0609020204030204" pitchFamily="49" charset="0"/>
              </a:rPr>
              <a:t>    return end;</a:t>
            </a:r>
          </a:p>
          <a:p>
            <a:pPr indent="-114300"/>
            <a:r>
              <a:rPr lang="en-CA" sz="1400" dirty="0">
                <a:latin typeface="Consolas" panose="020B0609020204030204" pitchFamily="49" charset="0"/>
                <a:cs typeface="Consolas" panose="020B0609020204030204" pitchFamily="49" charset="0"/>
              </a:rPr>
              <a:t>}</a:t>
            </a:r>
            <a:endParaRPr lang="en-CA" sz="1400" dirty="0"/>
          </a:p>
        </p:txBody>
      </p:sp>
    </p:spTree>
    <p:extLst>
      <p:ext uri="{BB962C8B-B14F-4D97-AF65-F5344CB8AC3E}">
        <p14:creationId xmlns:p14="http://schemas.microsoft.com/office/powerpoint/2010/main" val="2557305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Redundancy</a:t>
            </a:r>
            <a:endParaRPr lang="en-CA" dirty="0"/>
          </a:p>
        </p:txBody>
      </p:sp>
      <p:sp>
        <p:nvSpPr>
          <p:cNvPr id="3" name="Content Placeholder 2"/>
          <p:cNvSpPr>
            <a:spLocks noGrp="1"/>
          </p:cNvSpPr>
          <p:nvPr>
            <p:ph idx="1"/>
          </p:nvPr>
        </p:nvSpPr>
        <p:spPr/>
        <p:txBody>
          <a:bodyPr/>
          <a:lstStyle/>
          <a:p>
            <a:r>
              <a:rPr lang="en-CA" dirty="0" smtClean="0"/>
              <a:t>And the sorting algorithms:</a:t>
            </a:r>
          </a:p>
          <a:p>
            <a:pPr marL="800100" lvl="2" indent="0">
              <a:buNone/>
            </a:pPr>
            <a:r>
              <a:rPr lang="en-CA" sz="1400" dirty="0">
                <a:latin typeface="Consolas" panose="020B0609020204030204" pitchFamily="49" charset="0"/>
                <a:cs typeface="Consolas" panose="020B0609020204030204" pitchFamily="49" charset="0"/>
              </a:rPr>
              <a:t>void </a:t>
            </a:r>
            <a:r>
              <a:rPr lang="en-CA" sz="1400" dirty="0" err="1">
                <a:latin typeface="Consolas" panose="020B0609020204030204" pitchFamily="49" charset="0"/>
                <a:cs typeface="Consolas" panose="020B0609020204030204" pitchFamily="49" charset="0"/>
              </a:rPr>
              <a:t>selection_sort</a:t>
            </a:r>
            <a:r>
              <a:rPr lang="en-CA" sz="1400" dirty="0">
                <a:latin typeface="Consolas" panose="020B0609020204030204" pitchFamily="49" charset="0"/>
                <a:cs typeface="Consolas" panose="020B0609020204030204" pitchFamily="49" charset="0"/>
              </a:rPr>
              <a:t>( </a:t>
            </a:r>
            <a:r>
              <a:rPr lang="en-CA" sz="1400" dirty="0">
                <a:solidFill>
                  <a:srgbClr val="FF0000"/>
                </a:solidFill>
                <a:latin typeface="Consolas" panose="020B0609020204030204" pitchFamily="49" charset="0"/>
                <a:cs typeface="Consolas" panose="020B0609020204030204" pitchFamily="49" charset="0"/>
              </a:rPr>
              <a:t>double</a:t>
            </a:r>
            <a:r>
              <a:rPr lang="en-CA" sz="1400" dirty="0">
                <a:latin typeface="Consolas" panose="020B0609020204030204" pitchFamily="49" charset="0"/>
                <a:cs typeface="Consolas" panose="020B0609020204030204" pitchFamily="49" charset="0"/>
              </a:rPr>
              <a:t> array[],</a:t>
            </a:r>
          </a:p>
          <a:p>
            <a:pPr marL="800100" lvl="2" indent="0">
              <a:buNone/>
            </a:pPr>
            <a:r>
              <a:rPr lang="en-CA" sz="1400" dirty="0">
                <a:latin typeface="Consolas" panose="020B0609020204030204" pitchFamily="49" charset="0"/>
                <a:cs typeface="Consolas" panose="020B0609020204030204" pitchFamily="49" charset="0"/>
              </a:rPr>
              <a:t>                     std::</a:t>
            </a:r>
            <a:r>
              <a:rPr lang="en-CA" sz="1400" dirty="0" err="1">
                <a:latin typeface="Consolas" panose="020B0609020204030204" pitchFamily="49" charset="0"/>
                <a:cs typeface="Consolas" panose="020B0609020204030204" pitchFamily="49" charset="0"/>
              </a:rPr>
              <a:t>size_t</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const</a:t>
            </a:r>
            <a:r>
              <a:rPr lang="en-CA" sz="1400" dirty="0">
                <a:latin typeface="Consolas" panose="020B0609020204030204" pitchFamily="49" charset="0"/>
                <a:cs typeface="Consolas" panose="020B0609020204030204" pitchFamily="49" charset="0"/>
              </a:rPr>
              <a:t> begin,</a:t>
            </a:r>
          </a:p>
          <a:p>
            <a:pPr marL="800100" lvl="2" indent="0">
              <a:buNone/>
            </a:pPr>
            <a:r>
              <a:rPr lang="en-CA" sz="1400" dirty="0">
                <a:latin typeface="Consolas" panose="020B0609020204030204" pitchFamily="49" charset="0"/>
                <a:cs typeface="Consolas" panose="020B0609020204030204" pitchFamily="49" charset="0"/>
              </a:rPr>
              <a:t>                     std::</a:t>
            </a:r>
            <a:r>
              <a:rPr lang="en-CA" sz="1400" dirty="0" err="1">
                <a:latin typeface="Consolas" panose="020B0609020204030204" pitchFamily="49" charset="0"/>
                <a:cs typeface="Consolas" panose="020B0609020204030204" pitchFamily="49" charset="0"/>
              </a:rPr>
              <a:t>size_t</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const</a:t>
            </a:r>
            <a:r>
              <a:rPr lang="en-CA" sz="1400" dirty="0">
                <a:latin typeface="Consolas" panose="020B0609020204030204" pitchFamily="49" charset="0"/>
                <a:cs typeface="Consolas" panose="020B0609020204030204" pitchFamily="49" charset="0"/>
              </a:rPr>
              <a:t> end ) {</a:t>
            </a:r>
          </a:p>
          <a:p>
            <a:pPr marL="800100" lvl="2" indent="0">
              <a:buNone/>
            </a:pPr>
            <a:r>
              <a:rPr lang="en-CA" sz="1400" dirty="0">
                <a:latin typeface="Consolas" panose="020B0609020204030204" pitchFamily="49" charset="0"/>
                <a:cs typeface="Consolas" panose="020B0609020204030204" pitchFamily="49" charset="0"/>
              </a:rPr>
              <a:t>    for ( std::</a:t>
            </a:r>
            <a:r>
              <a:rPr lang="en-CA" sz="1400" dirty="0" err="1">
                <a:latin typeface="Consolas" panose="020B0609020204030204" pitchFamily="49" charset="0"/>
                <a:cs typeface="Consolas" panose="020B0609020204030204" pitchFamily="49" charset="0"/>
              </a:rPr>
              <a:t>size_t</a:t>
            </a:r>
            <a:r>
              <a:rPr lang="en-CA" sz="1400" dirty="0">
                <a:latin typeface="Consolas" panose="020B0609020204030204" pitchFamily="49" charset="0"/>
                <a:cs typeface="Consolas" panose="020B0609020204030204" pitchFamily="49" charset="0"/>
              </a:rPr>
              <a:t> k{end - 1}; k &gt; begin; --k ) {</a:t>
            </a:r>
          </a:p>
          <a:p>
            <a:pPr marL="800100" lvl="2" indent="0">
              <a:buNone/>
            </a:pPr>
            <a:r>
              <a:rPr lang="en-CA" sz="1400" dirty="0">
                <a:latin typeface="Consolas" panose="020B0609020204030204" pitchFamily="49" charset="0"/>
                <a:cs typeface="Consolas" panose="020B0609020204030204" pitchFamily="49" charset="0"/>
              </a:rPr>
              <a:t>        std::</a:t>
            </a:r>
            <a:r>
              <a:rPr lang="en-CA" sz="1400" dirty="0" err="1">
                <a:latin typeface="Consolas" panose="020B0609020204030204" pitchFamily="49" charset="0"/>
                <a:cs typeface="Consolas" panose="020B0609020204030204" pitchFamily="49" charset="0"/>
              </a:rPr>
              <a:t>size_t</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index_max</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find_max</a:t>
            </a:r>
            <a:r>
              <a:rPr lang="en-CA" sz="1400" dirty="0">
                <a:latin typeface="Consolas" panose="020B0609020204030204" pitchFamily="49" charset="0"/>
                <a:cs typeface="Consolas" panose="020B0609020204030204" pitchFamily="49" charset="0"/>
              </a:rPr>
              <a:t>( array, begin, k + 1 ) };</a:t>
            </a:r>
          </a:p>
          <a:p>
            <a:pPr marL="800100" lvl="2" indent="0">
              <a:buNone/>
            </a:pPr>
            <a:r>
              <a:rPr lang="en-CA" sz="1400" dirty="0">
                <a:latin typeface="Consolas" panose="020B0609020204030204" pitchFamily="49" charset="0"/>
                <a:cs typeface="Consolas" panose="020B0609020204030204" pitchFamily="49" charset="0"/>
              </a:rPr>
              <a:t>        std::swap( array[</a:t>
            </a:r>
            <a:r>
              <a:rPr lang="en-CA" sz="1400" dirty="0" err="1">
                <a:latin typeface="Consolas" panose="020B0609020204030204" pitchFamily="49" charset="0"/>
                <a:cs typeface="Consolas" panose="020B0609020204030204" pitchFamily="49" charset="0"/>
              </a:rPr>
              <a:t>index_max</a:t>
            </a:r>
            <a:r>
              <a:rPr lang="en-CA" sz="1400" dirty="0">
                <a:latin typeface="Consolas" panose="020B0609020204030204" pitchFamily="49" charset="0"/>
                <a:cs typeface="Consolas" panose="020B0609020204030204" pitchFamily="49" charset="0"/>
              </a:rPr>
              <a:t>], array[k] );</a:t>
            </a:r>
          </a:p>
          <a:p>
            <a:pPr marL="800100" lvl="2" indent="0">
              <a:buNone/>
            </a:pPr>
            <a:r>
              <a:rPr lang="en-CA" sz="1400" dirty="0">
                <a:latin typeface="Consolas" panose="020B0609020204030204" pitchFamily="49" charset="0"/>
                <a:cs typeface="Consolas" panose="020B0609020204030204" pitchFamily="49" charset="0"/>
              </a:rPr>
              <a:t>    }</a:t>
            </a:r>
          </a:p>
          <a:p>
            <a:pPr marL="800100" lvl="2" indent="0">
              <a:buNone/>
            </a:pP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
        <p:nvSpPr>
          <p:cNvPr id="4" name="Rectangle 3"/>
          <p:cNvSpPr/>
          <p:nvPr/>
        </p:nvSpPr>
        <p:spPr>
          <a:xfrm>
            <a:off x="2195736" y="4063712"/>
            <a:ext cx="6840760" cy="1815882"/>
          </a:xfrm>
          <a:prstGeom prst="rect">
            <a:avLst/>
          </a:prstGeom>
        </p:spPr>
        <p:txBody>
          <a:bodyPr wrap="square">
            <a:spAutoFit/>
          </a:bodyPr>
          <a:lstStyle/>
          <a:p>
            <a:pPr indent="-114300"/>
            <a:r>
              <a:rPr lang="en-CA" sz="1400" dirty="0">
                <a:latin typeface="Consolas" panose="020B0609020204030204" pitchFamily="49" charset="0"/>
                <a:cs typeface="Consolas" panose="020B0609020204030204" pitchFamily="49" charset="0"/>
              </a:rPr>
              <a:t>void </a:t>
            </a:r>
            <a:r>
              <a:rPr lang="en-CA" sz="1400" dirty="0" err="1">
                <a:latin typeface="Consolas" panose="020B0609020204030204" pitchFamily="49" charset="0"/>
                <a:cs typeface="Consolas" panose="020B0609020204030204" pitchFamily="49" charset="0"/>
              </a:rPr>
              <a:t>selection_sort</a:t>
            </a:r>
            <a:r>
              <a:rPr lang="en-CA" sz="1400" dirty="0">
                <a:latin typeface="Consolas" panose="020B0609020204030204" pitchFamily="49" charset="0"/>
                <a:cs typeface="Consolas" panose="020B0609020204030204" pitchFamily="49" charset="0"/>
              </a:rPr>
              <a:t>( </a:t>
            </a:r>
            <a:r>
              <a:rPr lang="en-CA" sz="1400" dirty="0" smtClean="0">
                <a:solidFill>
                  <a:srgbClr val="FF0000"/>
                </a:solidFill>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array[],</a:t>
            </a:r>
          </a:p>
          <a:p>
            <a:pPr indent="-114300"/>
            <a:r>
              <a:rPr lang="en-CA" sz="1400" dirty="0">
                <a:latin typeface="Consolas" panose="020B0609020204030204" pitchFamily="49" charset="0"/>
                <a:cs typeface="Consolas" panose="020B0609020204030204" pitchFamily="49" charset="0"/>
              </a:rPr>
              <a:t>                     std::</a:t>
            </a:r>
            <a:r>
              <a:rPr lang="en-CA" sz="1400" dirty="0" err="1">
                <a:latin typeface="Consolas" panose="020B0609020204030204" pitchFamily="49" charset="0"/>
                <a:cs typeface="Consolas" panose="020B0609020204030204" pitchFamily="49" charset="0"/>
              </a:rPr>
              <a:t>size_t</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const</a:t>
            </a:r>
            <a:r>
              <a:rPr lang="en-CA" sz="1400" dirty="0">
                <a:latin typeface="Consolas" panose="020B0609020204030204" pitchFamily="49" charset="0"/>
                <a:cs typeface="Consolas" panose="020B0609020204030204" pitchFamily="49" charset="0"/>
              </a:rPr>
              <a:t> begin,</a:t>
            </a:r>
          </a:p>
          <a:p>
            <a:pPr indent="-114300"/>
            <a:r>
              <a:rPr lang="en-CA" sz="1400" dirty="0">
                <a:latin typeface="Consolas" panose="020B0609020204030204" pitchFamily="49" charset="0"/>
                <a:cs typeface="Consolas" panose="020B0609020204030204" pitchFamily="49" charset="0"/>
              </a:rPr>
              <a:t>                     std::</a:t>
            </a:r>
            <a:r>
              <a:rPr lang="en-CA" sz="1400" dirty="0" err="1">
                <a:latin typeface="Consolas" panose="020B0609020204030204" pitchFamily="49" charset="0"/>
                <a:cs typeface="Consolas" panose="020B0609020204030204" pitchFamily="49" charset="0"/>
              </a:rPr>
              <a:t>size_t</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const</a:t>
            </a:r>
            <a:r>
              <a:rPr lang="en-CA" sz="1400" dirty="0">
                <a:latin typeface="Consolas" panose="020B0609020204030204" pitchFamily="49" charset="0"/>
                <a:cs typeface="Consolas" panose="020B0609020204030204" pitchFamily="49" charset="0"/>
              </a:rPr>
              <a:t> end ) {</a:t>
            </a:r>
          </a:p>
          <a:p>
            <a:pPr indent="-114300"/>
            <a:r>
              <a:rPr lang="en-CA" sz="1400" dirty="0">
                <a:latin typeface="Consolas" panose="020B0609020204030204" pitchFamily="49" charset="0"/>
                <a:cs typeface="Consolas" panose="020B0609020204030204" pitchFamily="49" charset="0"/>
              </a:rPr>
              <a:t>    for ( std::</a:t>
            </a:r>
            <a:r>
              <a:rPr lang="en-CA" sz="1400" dirty="0" err="1">
                <a:latin typeface="Consolas" panose="020B0609020204030204" pitchFamily="49" charset="0"/>
                <a:cs typeface="Consolas" panose="020B0609020204030204" pitchFamily="49" charset="0"/>
              </a:rPr>
              <a:t>size_t</a:t>
            </a:r>
            <a:r>
              <a:rPr lang="en-CA" sz="1400" dirty="0">
                <a:latin typeface="Consolas" panose="020B0609020204030204" pitchFamily="49" charset="0"/>
                <a:cs typeface="Consolas" panose="020B0609020204030204" pitchFamily="49" charset="0"/>
              </a:rPr>
              <a:t> k{end - 1}; k &gt; begin; --k ) {</a:t>
            </a:r>
          </a:p>
          <a:p>
            <a:pPr indent="-114300"/>
            <a:r>
              <a:rPr lang="en-CA" sz="1400" dirty="0">
                <a:latin typeface="Consolas" panose="020B0609020204030204" pitchFamily="49" charset="0"/>
                <a:cs typeface="Consolas" panose="020B0609020204030204" pitchFamily="49" charset="0"/>
              </a:rPr>
              <a:t>        std::</a:t>
            </a:r>
            <a:r>
              <a:rPr lang="en-CA" sz="1400" dirty="0" err="1">
                <a:latin typeface="Consolas" panose="020B0609020204030204" pitchFamily="49" charset="0"/>
                <a:cs typeface="Consolas" panose="020B0609020204030204" pitchFamily="49" charset="0"/>
              </a:rPr>
              <a:t>size_t</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index_max</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find_max</a:t>
            </a:r>
            <a:r>
              <a:rPr lang="en-CA" sz="1400" dirty="0">
                <a:latin typeface="Consolas" panose="020B0609020204030204" pitchFamily="49" charset="0"/>
                <a:cs typeface="Consolas" panose="020B0609020204030204" pitchFamily="49" charset="0"/>
              </a:rPr>
              <a:t>( array, begin, k + 1 ) };</a:t>
            </a:r>
          </a:p>
          <a:p>
            <a:pPr indent="-114300"/>
            <a:r>
              <a:rPr lang="en-CA" sz="1400" dirty="0">
                <a:latin typeface="Consolas" panose="020B0609020204030204" pitchFamily="49" charset="0"/>
                <a:cs typeface="Consolas" panose="020B0609020204030204" pitchFamily="49" charset="0"/>
              </a:rPr>
              <a:t>        std::swap( array[</a:t>
            </a:r>
            <a:r>
              <a:rPr lang="en-CA" sz="1400" dirty="0" err="1">
                <a:latin typeface="Consolas" panose="020B0609020204030204" pitchFamily="49" charset="0"/>
                <a:cs typeface="Consolas" panose="020B0609020204030204" pitchFamily="49" charset="0"/>
              </a:rPr>
              <a:t>index_max</a:t>
            </a:r>
            <a:r>
              <a:rPr lang="en-CA" sz="1400" dirty="0">
                <a:latin typeface="Consolas" panose="020B0609020204030204" pitchFamily="49" charset="0"/>
                <a:cs typeface="Consolas" panose="020B0609020204030204" pitchFamily="49" charset="0"/>
              </a:rPr>
              <a:t>], array[k] );</a:t>
            </a:r>
          </a:p>
          <a:p>
            <a:pPr indent="-114300"/>
            <a:r>
              <a:rPr lang="en-CA" sz="1400" dirty="0">
                <a:latin typeface="Consolas" panose="020B0609020204030204" pitchFamily="49" charset="0"/>
                <a:cs typeface="Consolas" panose="020B0609020204030204" pitchFamily="49" charset="0"/>
              </a:rPr>
              <a:t>    }</a:t>
            </a:r>
          </a:p>
          <a:p>
            <a:pPr indent="-114300"/>
            <a:r>
              <a:rPr lang="en-CA" sz="14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8879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79798</TotalTime>
  <Words>2600</Words>
  <Application>Microsoft Office PowerPoint</Application>
  <PresentationFormat>On-screen Show (4:3)</PresentationFormat>
  <Paragraphs>433</Paragraphs>
  <Slides>29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ＭＳ Ｐゴシック</vt:lpstr>
      <vt:lpstr>Arial</vt:lpstr>
      <vt:lpstr>Calibri</vt:lpstr>
      <vt:lpstr>Consolas</vt:lpstr>
      <vt:lpstr>Constantia</vt:lpstr>
      <vt:lpstr>Georgia</vt:lpstr>
      <vt:lpstr>Times New Roman</vt:lpstr>
      <vt:lpstr>Custom Design</vt:lpstr>
      <vt:lpstr>Templates</vt:lpstr>
      <vt:lpstr>Outline</vt:lpstr>
      <vt:lpstr>Redundancy</vt:lpstr>
      <vt:lpstr>Redundancy</vt:lpstr>
      <vt:lpstr>Redundancy</vt:lpstr>
      <vt:lpstr>Redundancy</vt:lpstr>
      <vt:lpstr>Redundancy</vt:lpstr>
      <vt:lpstr>Redundancy</vt:lpstr>
      <vt:lpstr>Redundancy</vt:lpstr>
      <vt:lpstr>Redundancy</vt:lpstr>
      <vt:lpstr>Templates</vt:lpstr>
      <vt:lpstr>Templates</vt:lpstr>
      <vt:lpstr>Using templated functions</vt:lpstr>
      <vt:lpstr>Specifying the type</vt:lpstr>
      <vt:lpstr>Specifying the type</vt:lpstr>
      <vt:lpstr>Swapping variables</vt:lpstr>
      <vt:lpstr>Swapping variables</vt:lpstr>
      <vt:lpstr>Finding the maximum array entry</vt:lpstr>
      <vt:lpstr>Selection sort</vt:lpstr>
      <vt:lpstr>Selection sort</vt:lpstr>
      <vt:lpstr>Selection sort</vt:lpstr>
      <vt:lpstr>Standard template library</vt:lpstr>
      <vt:lpstr>Standard template library</vt:lpstr>
      <vt:lpstr>Standard template library</vt:lpstr>
      <vt:lpstr>Standard template library</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1362</cp:revision>
  <dcterms:created xsi:type="dcterms:W3CDTF">2009-09-11T23:00:44Z</dcterms:created>
  <dcterms:modified xsi:type="dcterms:W3CDTF">2019-11-19T15:03:52Z</dcterms:modified>
</cp:coreProperties>
</file>